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Lato" panose="020B0604020202020204" charset="0"/>
      <p:regular r:id="rId43"/>
      <p:bold r:id="rId44"/>
      <p:italic r:id="rId45"/>
      <p:boldItalic r:id="rId46"/>
    </p:embeddedFont>
    <p:embeddedFont>
      <p:font typeface="Roboto" panose="020B0604020202020204" charset="0"/>
      <p:regular r:id="rId47"/>
      <p:bold r:id="rId48"/>
      <p:italic r:id="rId49"/>
      <p:boldItalic r:id="rId50"/>
    </p:embeddedFont>
    <p:embeddedFont>
      <p:font typeface="Raleway"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50522D-6D8D-4B1E-95DF-F299A55BE652}">
  <a:tblStyle styleId="{0450522D-6D8D-4B1E-95DF-F299A55BE6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6334f229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6334f229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6465cb61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6465cb61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6465cb61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6465cb61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6465cb61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6465cb61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6465cb61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6465cb61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600">
              <a:solidFill>
                <a:schemeClr val="accent1"/>
              </a:solidFill>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6465cb616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6465cb616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6465cb616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6465cb616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6465cb61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46465cb61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ab69bb7da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ab69bb7da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a:solidFill>
                  <a:schemeClr val="accent1"/>
                </a:solidFill>
                <a:latin typeface="Lato"/>
                <a:ea typeface="Lato"/>
                <a:cs typeface="Lato"/>
                <a:sym typeface="Lato"/>
              </a:rPr>
              <a:t>The dataset Maryland Department of Planning, Maryland Counties Socioeconomic Characteristics include all counties in Maryland. We select a few columns that make helps to illustrate the necessity of boot camp for lower income people and minority who do not have resources and would like to enhance they capability in job market. </a:t>
            </a:r>
            <a:endParaRPr sz="1400">
              <a:solidFill>
                <a:schemeClr val="accent1"/>
              </a:solidFill>
              <a:latin typeface="Lato"/>
              <a:ea typeface="Lato"/>
              <a:cs typeface="Lato"/>
              <a:sym typeface="Lato"/>
            </a:endParaRPr>
          </a:p>
          <a:p>
            <a:pPr marL="0" lvl="0" indent="0" algn="l" rtl="0">
              <a:spcBef>
                <a:spcPts val="0"/>
              </a:spcBef>
              <a:spcAft>
                <a:spcPts val="0"/>
              </a:spcAft>
              <a:buNone/>
            </a:pPr>
            <a:r>
              <a:rPr lang="en" sz="1400">
                <a:solidFill>
                  <a:schemeClr val="accent1"/>
                </a:solidFill>
                <a:latin typeface="Lato"/>
                <a:ea typeface="Lato"/>
                <a:cs typeface="Lato"/>
                <a:sym typeface="Lato"/>
              </a:rPr>
              <a:t>This should probably just be an infographic about WOC in PG County. This will help us build a profile for the potential need in PG for WOC to do this Bootcamp classes.</a:t>
            </a:r>
            <a:endParaRPr sz="1400">
              <a:solidFill>
                <a:schemeClr val="accent1"/>
              </a:solidFill>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400">
              <a:solidFill>
                <a:schemeClr val="accent1"/>
              </a:solidFill>
              <a:latin typeface="Lato"/>
              <a:ea typeface="Lato"/>
              <a:cs typeface="Lato"/>
              <a:sym typeface="Lato"/>
            </a:endParaRPr>
          </a:p>
          <a:p>
            <a:pPr marL="0" lvl="0" indent="0" algn="l" rtl="0">
              <a:spcBef>
                <a:spcPts val="0"/>
              </a:spcBef>
              <a:spcAft>
                <a:spcPts val="0"/>
              </a:spcAft>
              <a:buClr>
                <a:srgbClr val="000000"/>
              </a:buClr>
              <a:buSzPts val="1100"/>
              <a:buFont typeface="Arial"/>
              <a:buNone/>
            </a:pPr>
            <a:r>
              <a:rPr lang="en" sz="1400">
                <a:solidFill>
                  <a:schemeClr val="accent1"/>
                </a:solidFill>
                <a:latin typeface="Lato"/>
                <a:ea typeface="Lato"/>
                <a:cs typeface="Lato"/>
                <a:sym typeface="Lato"/>
              </a:rPr>
              <a:t>Then we will compare those same factors (</a:t>
            </a:r>
            <a:r>
              <a:rPr lang="en" sz="1400" b="1">
                <a:solidFill>
                  <a:schemeClr val="accent1"/>
                </a:solidFill>
                <a:latin typeface="Lato"/>
                <a:ea typeface="Lato"/>
                <a:cs typeface="Lato"/>
                <a:sym typeface="Lato"/>
              </a:rPr>
              <a:t>Total Households, Employment Status of the Population 16 years and over, Employed, Unemployed, Unemployment Rate, Median Household Income ($), Percent Families in Poverty</a:t>
            </a:r>
            <a:r>
              <a:rPr lang="en" sz="1400">
                <a:solidFill>
                  <a:schemeClr val="accent1"/>
                </a:solidFill>
                <a:latin typeface="Lato"/>
                <a:ea typeface="Lato"/>
                <a:cs typeface="Lato"/>
                <a:sym typeface="Lato"/>
              </a:rPr>
              <a:t>) to the rest of the counties as a whole. This will help with our argument that PG is a great place to do this because of its the demographics compared to all the rest of Maryland counties.</a:t>
            </a:r>
            <a:endParaRPr sz="1400">
              <a:solidFill>
                <a:schemeClr val="accent1"/>
              </a:solidFill>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a:solidFill>
                <a:schemeClr val="accent1"/>
              </a:solidFill>
              <a:latin typeface="Lato"/>
              <a:ea typeface="Lato"/>
              <a:cs typeface="Lato"/>
              <a:sym typeface="Lato"/>
            </a:endParaRPr>
          </a:p>
          <a:p>
            <a:pPr marL="45720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62eeb5a3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62eeb5a3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ab69bb7da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ab69bb7da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71600" lvl="2" indent="-317500" algn="l" rtl="0">
              <a:spcBef>
                <a:spcPts val="0"/>
              </a:spcBef>
              <a:spcAft>
                <a:spcPts val="0"/>
              </a:spcAft>
              <a:buSzPts val="1400"/>
              <a:buChar char="■"/>
            </a:pPr>
            <a:r>
              <a:rPr lang="en"/>
              <a:t>MAJOR</a:t>
            </a:r>
            <a:endParaRPr/>
          </a:p>
          <a:p>
            <a:pPr marL="1828800" lvl="3" indent="-317500" algn="l" rtl="0">
              <a:spcBef>
                <a:spcPts val="0"/>
              </a:spcBef>
              <a:spcAft>
                <a:spcPts val="0"/>
              </a:spcAft>
              <a:buSzPts val="1400"/>
              <a:buChar char="●"/>
            </a:pPr>
            <a:r>
              <a:rPr lang="en"/>
              <a:t>Computer Science</a:t>
            </a:r>
            <a:endParaRPr/>
          </a:p>
          <a:p>
            <a:pPr marL="1828800" lvl="3" indent="-317500" algn="l" rtl="0">
              <a:spcBef>
                <a:spcPts val="0"/>
              </a:spcBef>
              <a:spcAft>
                <a:spcPts val="0"/>
              </a:spcAft>
              <a:buSzPts val="1400"/>
              <a:buChar char="●"/>
            </a:pPr>
            <a:r>
              <a:rPr lang="en"/>
              <a:t>Computer Systems Management</a:t>
            </a:r>
            <a:endParaRPr/>
          </a:p>
          <a:p>
            <a:pPr marL="1828800" lvl="3" indent="-317500" algn="l" rtl="0">
              <a:spcBef>
                <a:spcPts val="0"/>
              </a:spcBef>
              <a:spcAft>
                <a:spcPts val="0"/>
              </a:spcAft>
              <a:buSzPts val="1400"/>
              <a:buChar char="●"/>
            </a:pPr>
            <a:r>
              <a:rPr lang="en"/>
              <a:t>Information Technology</a:t>
            </a:r>
            <a:endParaRPr/>
          </a:p>
          <a:p>
            <a:pPr marL="1828800" lvl="3" indent="-317500" algn="l" rtl="0">
              <a:spcBef>
                <a:spcPts val="0"/>
              </a:spcBef>
              <a:spcAft>
                <a:spcPts val="0"/>
              </a:spcAft>
              <a:buSzPts val="1400"/>
              <a:buChar char="●"/>
            </a:pPr>
            <a:r>
              <a:rPr lang="en"/>
              <a:t>Professional/Technical</a:t>
            </a:r>
            <a:endParaRPr/>
          </a:p>
          <a:p>
            <a:pPr marL="1371600" lvl="2" indent="-317500" algn="l" rtl="0">
              <a:spcBef>
                <a:spcPts val="0"/>
              </a:spcBef>
              <a:spcAft>
                <a:spcPts val="0"/>
              </a:spcAft>
              <a:buSzPts val="1400"/>
              <a:buChar char="■"/>
            </a:pPr>
            <a:r>
              <a:rPr lang="en"/>
              <a:t>DEGREE </a:t>
            </a:r>
            <a:endParaRPr/>
          </a:p>
          <a:p>
            <a:pPr marL="1828800" lvl="3" indent="-317500" algn="l" rtl="0">
              <a:spcBef>
                <a:spcPts val="0"/>
              </a:spcBef>
              <a:spcAft>
                <a:spcPts val="0"/>
              </a:spcAft>
              <a:buSzPts val="1400"/>
              <a:buChar char="●"/>
            </a:pPr>
            <a:r>
              <a:rPr lang="en"/>
              <a:t>Certificate</a:t>
            </a:r>
            <a:endParaRPr/>
          </a:p>
          <a:p>
            <a:pPr marL="1828800" lvl="3" indent="-317500" algn="l" rtl="0">
              <a:spcBef>
                <a:spcPts val="0"/>
              </a:spcBef>
              <a:spcAft>
                <a:spcPts val="0"/>
              </a:spcAft>
              <a:buSzPts val="1400"/>
              <a:buChar char="●"/>
            </a:pPr>
            <a:r>
              <a:rPr lang="en"/>
              <a:t>Other</a:t>
            </a:r>
            <a:endParaRPr/>
          </a:p>
          <a:p>
            <a:pPr marL="1828800" lvl="3" indent="-317500" algn="l" rtl="0">
              <a:spcBef>
                <a:spcPts val="0"/>
              </a:spcBef>
              <a:spcAft>
                <a:spcPts val="0"/>
              </a:spcAft>
              <a:buSzPts val="1400"/>
              <a:buChar char="●"/>
            </a:pPr>
            <a:r>
              <a:rPr lang="en"/>
              <a:t>Non-Degree</a:t>
            </a:r>
            <a:endParaRPr/>
          </a:p>
          <a:p>
            <a:pPr marL="0" lvl="0" indent="0" algn="l" rtl="0">
              <a:lnSpc>
                <a:spcPct val="115000"/>
              </a:lnSpc>
              <a:spcBef>
                <a:spcPts val="0"/>
              </a:spcBef>
              <a:spcAft>
                <a:spcPts val="0"/>
              </a:spcAft>
              <a:buClr>
                <a:srgbClr val="000000"/>
              </a:buClr>
              <a:buSzPts val="1100"/>
              <a:buFont typeface="Arial"/>
              <a:buNone/>
            </a:pPr>
            <a:r>
              <a:rPr lang="en" sz="1000"/>
              <a:t>BEGINNING WORD PROCESSING CMSY 102</a:t>
            </a:r>
            <a:endParaRPr sz="1000"/>
          </a:p>
          <a:p>
            <a:pPr marL="0" lvl="0" indent="0" algn="l" rtl="0">
              <a:lnSpc>
                <a:spcPct val="115000"/>
              </a:lnSpc>
              <a:spcBef>
                <a:spcPts val="0"/>
              </a:spcBef>
              <a:spcAft>
                <a:spcPts val="0"/>
              </a:spcAft>
              <a:buClr>
                <a:srgbClr val="000000"/>
              </a:buClr>
              <a:buSzPts val="1100"/>
              <a:buFont typeface="Arial"/>
              <a:buNone/>
            </a:pPr>
            <a:r>
              <a:rPr lang="en" sz="1000"/>
              <a:t>COMPUTER BASICS</a:t>
            </a:r>
            <a:endParaRPr sz="1000"/>
          </a:p>
          <a:p>
            <a:pPr marL="0" lvl="0" indent="0" algn="l" rtl="0">
              <a:lnSpc>
                <a:spcPct val="115000"/>
              </a:lnSpc>
              <a:spcBef>
                <a:spcPts val="0"/>
              </a:spcBef>
              <a:spcAft>
                <a:spcPts val="0"/>
              </a:spcAft>
              <a:buClr>
                <a:srgbClr val="000000"/>
              </a:buClr>
              <a:buSzPts val="1100"/>
              <a:buFont typeface="Arial"/>
              <a:buNone/>
            </a:pPr>
            <a:r>
              <a:rPr lang="en" sz="1000"/>
              <a:t>WEB DESIGN CERTIFICATE</a:t>
            </a:r>
            <a:endParaRPr sz="1000"/>
          </a:p>
          <a:p>
            <a:pPr marL="0" lvl="0" indent="0" algn="l" rtl="0">
              <a:lnSpc>
                <a:spcPct val="115000"/>
              </a:lnSpc>
              <a:spcBef>
                <a:spcPts val="0"/>
              </a:spcBef>
              <a:spcAft>
                <a:spcPts val="0"/>
              </a:spcAft>
              <a:buClr>
                <a:srgbClr val="000000"/>
              </a:buClr>
              <a:buSzPts val="1100"/>
              <a:buFont typeface="Arial"/>
              <a:buNone/>
            </a:pPr>
            <a:r>
              <a:rPr lang="en" sz="1000"/>
              <a:t>NETWORK ENGINEER ALL ACCESS TRAINING</a:t>
            </a:r>
            <a:endParaRPr sz="1000"/>
          </a:p>
          <a:p>
            <a:pPr marL="0" lvl="0" indent="0" algn="l" rtl="0">
              <a:lnSpc>
                <a:spcPct val="115000"/>
              </a:lnSpc>
              <a:spcBef>
                <a:spcPts val="0"/>
              </a:spcBef>
              <a:spcAft>
                <a:spcPts val="0"/>
              </a:spcAft>
              <a:buClr>
                <a:srgbClr val="000000"/>
              </a:buClr>
              <a:buSzPts val="1100"/>
              <a:buFont typeface="Arial"/>
              <a:buNone/>
            </a:pPr>
            <a:r>
              <a:rPr lang="en" sz="1000"/>
              <a:t>ACHIEVING ITIL� FOUNDATION CERTIFICATION</a:t>
            </a:r>
            <a:endParaRPr sz="1000"/>
          </a:p>
          <a:p>
            <a:pPr marL="0" lvl="0" indent="0" algn="l" rtl="0">
              <a:lnSpc>
                <a:spcPct val="115000"/>
              </a:lnSpc>
              <a:spcBef>
                <a:spcPts val="0"/>
              </a:spcBef>
              <a:spcAft>
                <a:spcPts val="0"/>
              </a:spcAft>
              <a:buClr>
                <a:srgbClr val="000000"/>
              </a:buClr>
              <a:buSzPts val="1100"/>
              <a:buFont typeface="Arial"/>
              <a:buNone/>
            </a:pPr>
            <a:r>
              <a:rPr lang="en" sz="1000"/>
              <a:t>SEC401 - SANS SECURITY ESSENTIALS BOOTCAMP</a:t>
            </a:r>
            <a:endParaRPr sz="1000"/>
          </a:p>
          <a:p>
            <a:pPr marL="0" lvl="0" indent="0" algn="l" rtl="0">
              <a:lnSpc>
                <a:spcPct val="115000"/>
              </a:lnSpc>
              <a:spcBef>
                <a:spcPts val="0"/>
              </a:spcBef>
              <a:spcAft>
                <a:spcPts val="0"/>
              </a:spcAft>
              <a:buClr>
                <a:srgbClr val="000000"/>
              </a:buClr>
              <a:buSzPts val="1100"/>
              <a:buFont typeface="Arial"/>
              <a:buNone/>
            </a:pPr>
            <a:r>
              <a:rPr lang="en" sz="1000"/>
              <a:t>FUNDAMENTALS OF NETWORKING</a:t>
            </a:r>
            <a:endParaRPr sz="1000"/>
          </a:p>
          <a:p>
            <a:pPr marL="0" lvl="0" indent="0" algn="l" rtl="0">
              <a:lnSpc>
                <a:spcPct val="115000"/>
              </a:lnSpc>
              <a:spcBef>
                <a:spcPts val="0"/>
              </a:spcBef>
              <a:spcAft>
                <a:spcPts val="0"/>
              </a:spcAft>
              <a:buClr>
                <a:srgbClr val="000000"/>
              </a:buClr>
              <a:buSzPts val="1100"/>
              <a:buFont typeface="Arial"/>
              <a:buNone/>
            </a:pPr>
            <a:r>
              <a:rPr lang="en" sz="1000"/>
              <a:t>COMPTIA A +, NETWORK +, AND SECURITY + BUNDLE ONLINE COURSE</a:t>
            </a:r>
            <a:endParaRPr sz="1000"/>
          </a:p>
          <a:p>
            <a:pPr marL="0" lvl="0" indent="0" algn="l" rtl="0">
              <a:lnSpc>
                <a:spcPct val="115000"/>
              </a:lnSpc>
              <a:spcBef>
                <a:spcPts val="0"/>
              </a:spcBef>
              <a:spcAft>
                <a:spcPts val="0"/>
              </a:spcAft>
              <a:buClr>
                <a:srgbClr val="000000"/>
              </a:buClr>
              <a:buSzPts val="1100"/>
              <a:buFont typeface="Arial"/>
              <a:buNone/>
            </a:pPr>
            <a:r>
              <a:rPr lang="en" sz="1000"/>
              <a:t>FOR585 ADVANCED SMARTPHONE FORENSICS</a:t>
            </a:r>
            <a:endParaRPr sz="1000"/>
          </a:p>
          <a:p>
            <a:pPr marL="0" lvl="0" indent="0" algn="l" rtl="0">
              <a:lnSpc>
                <a:spcPct val="115000"/>
              </a:lnSpc>
              <a:spcBef>
                <a:spcPts val="0"/>
              </a:spcBef>
              <a:spcAft>
                <a:spcPts val="0"/>
              </a:spcAft>
              <a:buClr>
                <a:srgbClr val="000000"/>
              </a:buClr>
              <a:buSzPts val="1100"/>
              <a:buFont typeface="Arial"/>
              <a:buNone/>
            </a:pPr>
            <a:r>
              <a:rPr lang="en" sz="1000"/>
              <a:t>ISE 5200-HACKING TECHNIQUES AND INCIDENT RESPONSE</a:t>
            </a:r>
            <a:endParaRPr sz="1000"/>
          </a:p>
          <a:p>
            <a:pPr marL="0" lvl="0" indent="0" algn="l" rtl="0">
              <a:lnSpc>
                <a:spcPct val="115000"/>
              </a:lnSpc>
              <a:spcBef>
                <a:spcPts val="0"/>
              </a:spcBef>
              <a:spcAft>
                <a:spcPts val="0"/>
              </a:spcAft>
              <a:buClr>
                <a:srgbClr val="000000"/>
              </a:buClr>
              <a:buSzPts val="1100"/>
              <a:buFont typeface="Arial"/>
              <a:buNone/>
            </a:pPr>
            <a:r>
              <a:rPr lang="en" sz="1000"/>
              <a:t>CISCO ADVANCED ROUTING AND SWITCHING TECHNOLOGIES: INTERNETWORKING 3</a:t>
            </a:r>
            <a:endParaRPr sz="1000"/>
          </a:p>
          <a:p>
            <a:pPr marL="0" lvl="0" indent="0" algn="l" rtl="0">
              <a:lnSpc>
                <a:spcPct val="115000"/>
              </a:lnSpc>
              <a:spcBef>
                <a:spcPts val="0"/>
              </a:spcBef>
              <a:spcAft>
                <a:spcPts val="0"/>
              </a:spcAft>
              <a:buClr>
                <a:srgbClr val="000000"/>
              </a:buClr>
              <a:buSzPts val="1100"/>
              <a:buFont typeface="Arial"/>
              <a:buNone/>
            </a:pPr>
            <a:r>
              <a:rPr lang="en" sz="1000"/>
              <a:t>CISCO PROJECT-BASED LEARNING: INTERNETWORKING 4</a:t>
            </a:r>
            <a:endParaRPr sz="1000"/>
          </a:p>
          <a:p>
            <a:pPr marL="0" lvl="0" indent="0" algn="l" rtl="0">
              <a:lnSpc>
                <a:spcPct val="115000"/>
              </a:lnSpc>
              <a:spcBef>
                <a:spcPts val="0"/>
              </a:spcBef>
              <a:spcAft>
                <a:spcPts val="0"/>
              </a:spcAft>
              <a:buClr>
                <a:srgbClr val="000000"/>
              </a:buClr>
              <a:buSzPts val="1100"/>
              <a:buFont typeface="Arial"/>
              <a:buNone/>
            </a:pPr>
            <a:r>
              <a:rPr lang="en" sz="1000"/>
              <a:t>CISCO NETWORKING FUNDAMENTALS: INTERNETWORKING</a:t>
            </a:r>
            <a:endParaRPr sz="1000"/>
          </a:p>
          <a:p>
            <a:pPr marL="0" lvl="0" indent="0" algn="l" rtl="0">
              <a:lnSpc>
                <a:spcPct val="115000"/>
              </a:lnSpc>
              <a:spcBef>
                <a:spcPts val="0"/>
              </a:spcBef>
              <a:spcAft>
                <a:spcPts val="0"/>
              </a:spcAft>
              <a:buClr>
                <a:srgbClr val="000000"/>
              </a:buClr>
              <a:buSzPts val="1100"/>
              <a:buFont typeface="Arial"/>
              <a:buNone/>
            </a:pPr>
            <a:r>
              <a:rPr lang="en" sz="1000"/>
              <a:t>CISCO NETWORKING ROUTER TECHNOLOGIES: INTERNETWORKING 2</a:t>
            </a:r>
            <a:endParaRPr sz="1000"/>
          </a:p>
          <a:p>
            <a:pPr marL="0" lvl="0" indent="0" algn="l" rtl="0">
              <a:lnSpc>
                <a:spcPct val="115000"/>
              </a:lnSpc>
              <a:spcBef>
                <a:spcPts val="0"/>
              </a:spcBef>
              <a:spcAft>
                <a:spcPts val="0"/>
              </a:spcAft>
              <a:buClr>
                <a:srgbClr val="000000"/>
              </a:buClr>
              <a:buSzPts val="1100"/>
              <a:buFont typeface="Arial"/>
              <a:buNone/>
            </a:pPr>
            <a:r>
              <a:rPr lang="en" sz="1000"/>
              <a:t>SCIENTIFIC EVIDENCE AND THE RIGHT TO CONFRONTATION</a:t>
            </a:r>
            <a:endParaRPr sz="1000"/>
          </a:p>
          <a:p>
            <a:pPr marL="0" lvl="0" indent="0" algn="l" rtl="0">
              <a:lnSpc>
                <a:spcPct val="115000"/>
              </a:lnSpc>
              <a:spcBef>
                <a:spcPts val="0"/>
              </a:spcBef>
              <a:spcAft>
                <a:spcPts val="0"/>
              </a:spcAft>
              <a:buClr>
                <a:srgbClr val="000000"/>
              </a:buClr>
              <a:buSzPts val="1100"/>
              <a:buFont typeface="Arial"/>
              <a:buNone/>
            </a:pPr>
            <a:r>
              <a:rPr lang="en" sz="1000"/>
              <a:t>WORLD RELIGIONS</a:t>
            </a:r>
            <a:endParaRPr sz="1000"/>
          </a:p>
          <a:p>
            <a:pPr marL="0" lvl="0" indent="0" algn="l" rtl="0">
              <a:lnSpc>
                <a:spcPct val="115000"/>
              </a:lnSpc>
              <a:spcBef>
                <a:spcPts val="0"/>
              </a:spcBef>
              <a:spcAft>
                <a:spcPts val="0"/>
              </a:spcAft>
              <a:buClr>
                <a:srgbClr val="000000"/>
              </a:buClr>
              <a:buSzPts val="1100"/>
              <a:buFont typeface="Arial"/>
              <a:buNone/>
            </a:pPr>
            <a:r>
              <a:rPr lang="en" sz="1000"/>
              <a:t>ITE 115 - INTRO COMPUTER APPL/CONCEPTS</a:t>
            </a:r>
            <a:endParaRPr sz="1000"/>
          </a:p>
          <a:p>
            <a:pPr marL="0" lvl="0" indent="0" algn="l" rtl="0">
              <a:lnSpc>
                <a:spcPct val="115000"/>
              </a:lnSpc>
              <a:spcBef>
                <a:spcPts val="0"/>
              </a:spcBef>
              <a:spcAft>
                <a:spcPts val="0"/>
              </a:spcAft>
              <a:buClr>
                <a:srgbClr val="000000"/>
              </a:buClr>
              <a:buSzPts val="1100"/>
              <a:buFont typeface="Arial"/>
              <a:buNone/>
            </a:pPr>
            <a:r>
              <a:rPr lang="en" sz="1000"/>
              <a:t>ITN 100 - INTRO/TELECOMMUNICATIONS</a:t>
            </a:r>
            <a:endParaRPr sz="1000"/>
          </a:p>
          <a:p>
            <a:pPr marL="0" lvl="0" indent="0" algn="l" rtl="0">
              <a:lnSpc>
                <a:spcPct val="115000"/>
              </a:lnSpc>
              <a:spcBef>
                <a:spcPts val="0"/>
              </a:spcBef>
              <a:spcAft>
                <a:spcPts val="0"/>
              </a:spcAft>
              <a:buClr>
                <a:srgbClr val="000000"/>
              </a:buClr>
              <a:buSzPts val="1100"/>
              <a:buFont typeface="Arial"/>
              <a:buNone/>
            </a:pPr>
            <a:r>
              <a:rPr lang="en" sz="1000"/>
              <a:t>ITN 260 - NETWORK SEC. BASICS</a:t>
            </a:r>
            <a:endParaRPr sz="1000"/>
          </a:p>
          <a:p>
            <a:pPr marL="0" lvl="0" indent="0" algn="l" rtl="0">
              <a:lnSpc>
                <a:spcPct val="115000"/>
              </a:lnSpc>
              <a:spcBef>
                <a:spcPts val="0"/>
              </a:spcBef>
              <a:spcAft>
                <a:spcPts val="0"/>
              </a:spcAft>
              <a:buClr>
                <a:srgbClr val="000000"/>
              </a:buClr>
              <a:buSzPts val="1100"/>
              <a:buFont typeface="Arial"/>
              <a:buNone/>
            </a:pPr>
            <a:r>
              <a:rPr lang="en" sz="1000"/>
              <a:t>ITE 221 - E80W PC HARDWARE &amp; O/S ARCHITECTURE</a:t>
            </a:r>
            <a:endParaRPr sz="1000"/>
          </a:p>
          <a:p>
            <a:pPr marL="0" lvl="0" indent="0" algn="l" rtl="0">
              <a:lnSpc>
                <a:spcPct val="115000"/>
              </a:lnSpc>
              <a:spcBef>
                <a:spcPts val="0"/>
              </a:spcBef>
              <a:spcAft>
                <a:spcPts val="0"/>
              </a:spcAft>
              <a:buClr>
                <a:srgbClr val="000000"/>
              </a:buClr>
              <a:buSzPts val="1100"/>
              <a:buFont typeface="Arial"/>
              <a:buNone/>
            </a:pPr>
            <a:r>
              <a:rPr lang="en" sz="1000"/>
              <a:t>WEB AND SOCIAL MEDIA DESIGN INTRODUCTION</a:t>
            </a:r>
            <a:endParaRPr sz="1000"/>
          </a:p>
          <a:p>
            <a:pPr marL="0" lvl="0" indent="0" algn="l" rtl="0">
              <a:lnSpc>
                <a:spcPct val="115000"/>
              </a:lnSpc>
              <a:spcBef>
                <a:spcPts val="0"/>
              </a:spcBef>
              <a:spcAft>
                <a:spcPts val="0"/>
              </a:spcAft>
              <a:buClr>
                <a:srgbClr val="000000"/>
              </a:buClr>
              <a:buSzPts val="1100"/>
              <a:buFont typeface="Arial"/>
              <a:buNone/>
            </a:pPr>
            <a:r>
              <a:rPr lang="en" sz="1000"/>
              <a:t>SOCIAL MEDIA NETWORKING - CREATE AND EFFECTIVELY MANAGE A FACEBOOK SITE</a:t>
            </a:r>
            <a:endParaRPr sz="1000"/>
          </a:p>
          <a:p>
            <a:pPr marL="0" lvl="0" indent="0" algn="l" rtl="0">
              <a:lnSpc>
                <a:spcPct val="115000"/>
              </a:lnSpc>
              <a:spcBef>
                <a:spcPts val="0"/>
              </a:spcBef>
              <a:spcAft>
                <a:spcPts val="0"/>
              </a:spcAft>
              <a:buClr>
                <a:srgbClr val="000000"/>
              </a:buClr>
              <a:buSzPts val="1100"/>
              <a:buFont typeface="Arial"/>
              <a:buNone/>
            </a:pPr>
            <a:r>
              <a:rPr lang="en" sz="1000"/>
              <a:t>COMPUTER PUBLISHING - INTRODUCTION TO PHOTOSHOP</a:t>
            </a:r>
            <a:endParaRPr sz="1000"/>
          </a:p>
          <a:p>
            <a:pPr marL="0" lvl="0" indent="0" algn="l" rtl="0">
              <a:lnSpc>
                <a:spcPct val="115000"/>
              </a:lnSpc>
              <a:spcBef>
                <a:spcPts val="0"/>
              </a:spcBef>
              <a:spcAft>
                <a:spcPts val="0"/>
              </a:spcAft>
              <a:buClr>
                <a:srgbClr val="000000"/>
              </a:buClr>
              <a:buSzPts val="1100"/>
              <a:buFont typeface="Arial"/>
              <a:buNone/>
            </a:pPr>
            <a:r>
              <a:rPr lang="en" sz="1000"/>
              <a:t>CISCO CCNA</a:t>
            </a:r>
            <a:endParaRPr sz="1000"/>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ab69bb7da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ab69bb7da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6465cb61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6465cb61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6465cb61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6465cb61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51% of people in PG county Women</a:t>
            </a:r>
            <a:endParaRPr/>
          </a:p>
          <a:p>
            <a:pPr marL="0" lvl="0" indent="0" algn="l" rtl="0">
              <a:spcBef>
                <a:spcPts val="0"/>
              </a:spcBef>
              <a:spcAft>
                <a:spcPts val="0"/>
              </a:spcAft>
              <a:buNone/>
            </a:pPr>
            <a:r>
              <a:rPr lang="en"/>
              <a:t>52% of MD’s population are people of color</a:t>
            </a:r>
            <a:endParaRPr/>
          </a:p>
          <a:p>
            <a:pPr marL="0" lvl="0" indent="0" algn="l" rtl="0">
              <a:spcBef>
                <a:spcPts val="0"/>
              </a:spcBef>
              <a:spcAft>
                <a:spcPts val="0"/>
              </a:spcAft>
              <a:buNone/>
            </a:pPr>
            <a:r>
              <a:rPr lang="en"/>
              <a:t>Average population in MD county is 274,304</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6465cb61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6465cb61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accent1"/>
                </a:solidFill>
                <a:latin typeface="Lato"/>
                <a:ea typeface="Lato"/>
                <a:cs typeface="Lato"/>
                <a:sym typeface="Lato"/>
              </a:rPr>
              <a:t>Here we are comparing the percentage minority population of various counties to highlight were PG County stands in comparison to others. It is clear that PG county is by far the most diverse in terms of minority percentage in overall population at a staggering 83.4%. The next closest comes at 71.1% which is more than 10 points less than PG County. Other counties have even fewer minority populations. Once again, this bar graph reaffirms our decision to choose PG County as our county of focus.</a:t>
            </a:r>
            <a:endParaRPr sz="1600">
              <a:solidFill>
                <a:schemeClr val="accent1"/>
              </a:solidFill>
              <a:latin typeface="Lato"/>
              <a:ea typeface="Lato"/>
              <a:cs typeface="Lato"/>
              <a:sym typeface="Lato"/>
            </a:endParaRPr>
          </a:p>
          <a:p>
            <a:pPr marL="0" lvl="0" indent="0" algn="l" rtl="0">
              <a:lnSpc>
                <a:spcPct val="150000"/>
              </a:lnSpc>
              <a:spcBef>
                <a:spcPts val="1600"/>
              </a:spcBef>
              <a:spcAft>
                <a:spcPts val="0"/>
              </a:spcAft>
              <a:buNone/>
            </a:pPr>
            <a:r>
              <a:rPr lang="en" sz="1600">
                <a:solidFill>
                  <a:schemeClr val="accent1"/>
                </a:solidFill>
                <a:latin typeface="Lato"/>
                <a:ea typeface="Lato"/>
                <a:cs typeface="Lato"/>
                <a:sym typeface="Lato"/>
              </a:rPr>
              <a:t>The bar graph shows us the racial demographic makeup of PG county. So why did we choose PG County for our analysis? This graph answers that question. Our area of focus was women of color. An clearly women from minority background make up a majority of the population and therefore helps in our goal of making them have better access to online technical courses and bootcamps.</a:t>
            </a:r>
            <a:endParaRPr sz="1600">
              <a:solidFill>
                <a:schemeClr val="accent1"/>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6465cb61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6465cb61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6465cb61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6465cb61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Other Counties have a 6.7% of its population unemployed  </a:t>
            </a:r>
            <a:endParaRPr/>
          </a:p>
          <a:p>
            <a:pPr marL="0" lvl="0" indent="0" algn="l" rtl="0">
              <a:spcBef>
                <a:spcPts val="0"/>
              </a:spcBef>
              <a:spcAft>
                <a:spcPts val="0"/>
              </a:spcAft>
              <a:buNone/>
            </a:pPr>
            <a:r>
              <a:rPr lang="en"/>
              <a:t>8% of PG population is unemployed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6465cb616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6465cb61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Analyzing Montgomery County Education and Tuition Assistance Program we found that computer/data science related courses actually cost lesser. This further strengthens our idea of promoting these online computer/data science related courses even if there is no funding from Government or NGOs in case.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t>Which departments requested tuition assistance? </a:t>
            </a:r>
            <a:endParaRPr/>
          </a:p>
          <a:p>
            <a:pPr marL="457200" lvl="0" indent="-317500" algn="l" rtl="0">
              <a:lnSpc>
                <a:spcPct val="115000"/>
              </a:lnSpc>
              <a:spcBef>
                <a:spcPts val="0"/>
              </a:spcBef>
              <a:spcAft>
                <a:spcPts val="0"/>
              </a:spcAft>
              <a:buSzPts val="1400"/>
              <a:buAutoNum type="arabicPeriod"/>
            </a:pPr>
            <a:r>
              <a:rPr lang="en"/>
              <a:t>Correction &amp; Rehabilitation, </a:t>
            </a:r>
            <a:endParaRPr/>
          </a:p>
          <a:p>
            <a:pPr marL="457200" lvl="0" indent="-317500" algn="l" rtl="0">
              <a:lnSpc>
                <a:spcPct val="115000"/>
              </a:lnSpc>
              <a:spcBef>
                <a:spcPts val="0"/>
              </a:spcBef>
              <a:spcAft>
                <a:spcPts val="0"/>
              </a:spcAft>
              <a:buSzPts val="1400"/>
              <a:buAutoNum type="arabicPeriod"/>
            </a:pPr>
            <a:r>
              <a:rPr lang="en"/>
              <a:t>Health &amp; Human Services, </a:t>
            </a:r>
            <a:endParaRPr/>
          </a:p>
          <a:p>
            <a:pPr marL="457200" lvl="0" indent="-317500" algn="l" rtl="0">
              <a:lnSpc>
                <a:spcPct val="115000"/>
              </a:lnSpc>
              <a:spcBef>
                <a:spcPts val="0"/>
              </a:spcBef>
              <a:spcAft>
                <a:spcPts val="0"/>
              </a:spcAft>
              <a:buSzPts val="1400"/>
              <a:buAutoNum type="arabicPeriod"/>
            </a:pPr>
            <a:r>
              <a:rPr lang="en"/>
              <a:t>Housing &amp; Community Affairs, , </a:t>
            </a:r>
            <a:endParaRPr/>
          </a:p>
          <a:p>
            <a:pPr marL="457200" lvl="0" indent="-317500" algn="l" rtl="0">
              <a:lnSpc>
                <a:spcPct val="115000"/>
              </a:lnSpc>
              <a:spcBef>
                <a:spcPts val="0"/>
              </a:spcBef>
              <a:spcAft>
                <a:spcPts val="0"/>
              </a:spcAft>
              <a:buSzPts val="1400"/>
              <a:buAutoNum type="arabicPeriod"/>
            </a:pPr>
            <a:r>
              <a:rPr lang="en"/>
              <a:t>Technology Services, </a:t>
            </a:r>
            <a:endParaRPr/>
          </a:p>
          <a:p>
            <a:pPr marL="457200" lvl="0" indent="-317500" algn="l" rtl="0">
              <a:lnSpc>
                <a:spcPct val="115000"/>
              </a:lnSpc>
              <a:spcBef>
                <a:spcPts val="0"/>
              </a:spcBef>
              <a:spcAft>
                <a:spcPts val="0"/>
              </a:spcAft>
              <a:buSzPts val="1400"/>
              <a:buAutoNum type="arabicPeriod"/>
            </a:pPr>
            <a:r>
              <a:rPr lang="en"/>
              <a:t>Transportation</a:t>
            </a:r>
            <a:endParaRPr sz="1300">
              <a:solidFill>
                <a:schemeClr val="accent1"/>
              </a:solidFill>
              <a:latin typeface="Lato"/>
              <a:ea typeface="Lato"/>
              <a:cs typeface="Lato"/>
              <a:sym typeface="Lato"/>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
              <a:t>Total sent was $16,400</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ab4f7289d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ab4f7289d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BEGINNING WORD PROCESSING CMSY 102</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COMPUTER BASICS</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WEB DESIGN CERTIFICATE</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NETWORK ENGINEER ALL ACCESS TRAINING</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ACHIEVING ITIL FOUNDATION CERTIFICATION</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SEC401 - SANS SECURITY ESSENTIALS BOOTCAMP</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FUNDAMENTALS OF NETWORKING</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COMPTIA A +, NETWORK +, AND SECURITY + BUNDLE ONLINE COURSE</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FOR585 ADVANCED SMARTPHONE FORENSICS</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ISE5200-HACKING TECHNIQUES AND INCIDENT RESPONSE</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CISCO ADVANCED ROUTING AND SWITCHING TECHNOLOGIES: INTERNETWORKING 3</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CISCO PROJECT-BASED LEARNING: INTERNETWORKING 4</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CISCO NETWORKING FUNDAMENTALS: INTERNETWORKING</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CISCO NETWORKING ROUTER TECHNOLOGIES: INTERNETWORKING 2</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SCIENTIFIC EVIDENCE AND THE RIGHT TO CONFRONTATION</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WORLD RELIGIONS</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ITE 115 - INTRO COMPUTER APPL/CONCEPTS</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ITN 100 - INTRO/TELECOMMUNICATIONS</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ITN 260 - NETWORK SEC. BASICS</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ITE 221 - E80W PC HARDWARE &amp; O/S ARCHITECTURE</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WEB AND SOCIAL MEDIA DESIGN INTRODUCTION</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SOCIAL MEDIA NETWORKING - CREATE AND EFFECTIVELY MANAGE A FACEBOOK SITE</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COMPUTER PUBLISHING - INTRODUCTION TO PHOTOSHOP</a:t>
            </a:r>
            <a:endParaRPr>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AutoNum type="arabicPeriod"/>
            </a:pPr>
            <a:r>
              <a:rPr lang="en">
                <a:solidFill>
                  <a:schemeClr val="accent1"/>
                </a:solidFill>
                <a:latin typeface="Lato"/>
                <a:ea typeface="Lato"/>
                <a:cs typeface="Lato"/>
                <a:sym typeface="Lato"/>
              </a:rPr>
              <a:t>CISCO CCNA</a:t>
            </a:r>
            <a:endParaRPr>
              <a:solidFill>
                <a:schemeClr val="accent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ab4f7289d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ab4f7289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highlight>
                  <a:srgbClr val="FFFFFF"/>
                </a:highlight>
              </a:rPr>
              <a:t/>
            </a:r>
            <a:br>
              <a:rPr lang="en" sz="1000" b="1">
                <a:highlight>
                  <a:srgbClr val="FFFFFF"/>
                </a:highlight>
              </a:rPr>
            </a:br>
            <a:endParaRPr sz="1000" b="1">
              <a:highlight>
                <a:srgbClr val="FFFFFF"/>
              </a:highlight>
            </a:endParaRPr>
          </a:p>
          <a:p>
            <a:pPr marL="0" lvl="0" indent="0" algn="l" rtl="0">
              <a:spcBef>
                <a:spcPts val="0"/>
              </a:spcBef>
              <a:spcAft>
                <a:spcPts val="0"/>
              </a:spcAft>
              <a:buClr>
                <a:srgbClr val="000000"/>
              </a:buClr>
              <a:buSzPts val="1100"/>
              <a:buFont typeface="Arial"/>
              <a:buNone/>
            </a:pPr>
            <a:endParaRPr sz="2600" b="1">
              <a:solidFill>
                <a:schemeClr val="dk2"/>
              </a:solidFill>
              <a:latin typeface="Raleway"/>
              <a:ea typeface="Raleway"/>
              <a:cs typeface="Raleway"/>
              <a:sym typeface="Raleway"/>
            </a:endParaRPr>
          </a:p>
          <a:p>
            <a:pPr marL="0" lvl="0" indent="0" algn="l" rtl="0">
              <a:spcBef>
                <a:spcPts val="0"/>
              </a:spcBef>
              <a:spcAft>
                <a:spcPts val="0"/>
              </a:spcAft>
              <a:buNone/>
            </a:pPr>
            <a:endParaRPr sz="1000" b="1">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ab4f7289d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ab4f7289d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Employment by major occupational group, 2016 and projected 2026: Table 1.2 Employment by detailed occupation, 2016 and projected 2026</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6465cb61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46465cb61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ab4f7289d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ab4f7289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Average top 30 fastest growing occupations income in 2017 was $59,425 where IT jobs were $</a:t>
            </a:r>
            <a:r>
              <a:rPr lang="en" sz="1000">
                <a:highlight>
                  <a:srgbClr val="FFFFFF"/>
                </a:highlight>
              </a:rPr>
              <a:t>93,152</a:t>
            </a:r>
            <a:endParaRPr sz="1000"/>
          </a:p>
          <a:p>
            <a:pPr marL="0" lvl="0" indent="0" algn="l" rtl="0">
              <a:spcBef>
                <a:spcPts val="0"/>
              </a:spcBef>
              <a:spcAft>
                <a:spcPts val="0"/>
              </a:spcAft>
              <a:buNone/>
            </a:pPr>
            <a:r>
              <a:rPr lang="en" sz="1000"/>
              <a:t>13-16% of the top 30 fastest growing occupations in the next 8 years is IT related </a:t>
            </a:r>
            <a:endParaRPr sz="10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ab4f7289d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ab4f7289d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Between 13%-16% of of the top 30 fastest growing occupation from 2016-2026 are IT related fields </a:t>
            </a:r>
            <a:endParaRPr/>
          </a:p>
          <a:p>
            <a:pPr marL="0" lvl="0" indent="0" algn="l" rtl="0">
              <a:spcBef>
                <a:spcPts val="0"/>
              </a:spcBef>
              <a:spcAft>
                <a:spcPts val="0"/>
              </a:spcAft>
              <a:buNone/>
            </a:pPr>
            <a:endParaRPr/>
          </a:p>
          <a:p>
            <a:pPr marL="0" lvl="0" indent="0" algn="l" rtl="0">
              <a:spcBef>
                <a:spcPts val="0"/>
              </a:spcBef>
              <a:spcAft>
                <a:spcPts val="0"/>
              </a:spcAft>
              <a:buNone/>
            </a:pPr>
            <a:r>
              <a:rPr lang="en" sz="1000" b="1">
                <a:highlight>
                  <a:srgbClr val="FFFFFF"/>
                </a:highlight>
              </a:rPr>
              <a:t>Table 1.3 Fastest growing occupations, 2016 and projected 2026</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6334f22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6334f22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t>2018 Fiscal Year Approved Budget for Department Of Social Services</a:t>
            </a:r>
            <a:endParaRPr b="1"/>
          </a:p>
          <a:p>
            <a:pPr marL="0" lvl="0" indent="0" algn="l" rtl="0">
              <a:spcBef>
                <a:spcPts val="0"/>
              </a:spcBef>
              <a:spcAft>
                <a:spcPts val="0"/>
              </a:spcAft>
              <a:buClr>
                <a:srgbClr val="000000"/>
              </a:buClr>
              <a:buSzPts val="1100"/>
              <a:buFont typeface="Arial"/>
              <a:buNone/>
            </a:pPr>
            <a:r>
              <a:rPr lang="en"/>
              <a:t>Total Budget</a:t>
            </a:r>
            <a:endParaRPr/>
          </a:p>
          <a:p>
            <a:pPr marL="0" lvl="0" indent="0" algn="l" rtl="0">
              <a:spcBef>
                <a:spcPts val="0"/>
              </a:spcBef>
              <a:spcAft>
                <a:spcPts val="0"/>
              </a:spcAft>
              <a:buClr>
                <a:srgbClr val="000000"/>
              </a:buClr>
              <a:buSzPts val="1100"/>
              <a:buFont typeface="Arial"/>
              <a:buNone/>
            </a:pPr>
            <a:r>
              <a:rPr lang="en"/>
              <a:t>$4,780,700</a:t>
            </a:r>
            <a:endParaRPr/>
          </a:p>
          <a:p>
            <a:pPr marL="0" lvl="0" indent="0" algn="l" rtl="0">
              <a:spcBef>
                <a:spcPts val="0"/>
              </a:spcBef>
              <a:spcAft>
                <a:spcPts val="0"/>
              </a:spcAft>
              <a:buClr>
                <a:srgbClr val="000000"/>
              </a:buClr>
              <a:buSzPts val="1100"/>
              <a:buFont typeface="Arial"/>
              <a:buNone/>
            </a:pPr>
            <a:r>
              <a:rPr lang="en"/>
              <a:t>Work Opportunities</a:t>
            </a:r>
            <a:endParaRPr/>
          </a:p>
          <a:p>
            <a:pPr marL="0" lvl="0" indent="0" algn="l" rtl="0">
              <a:spcBef>
                <a:spcPts val="0"/>
              </a:spcBef>
              <a:spcAft>
                <a:spcPts val="0"/>
              </a:spcAft>
              <a:buClr>
                <a:srgbClr val="000000"/>
              </a:buClr>
              <a:buSzPts val="1100"/>
              <a:buFont typeface="Arial"/>
              <a:buNone/>
            </a:pPr>
            <a:r>
              <a:rPr lang="en"/>
              <a:t>$122,500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 b="1"/>
              <a:t>2018 Fiscal Year Approved Budget for Grants</a:t>
            </a:r>
            <a:endParaRPr b="1"/>
          </a:p>
          <a:p>
            <a:pPr marL="0" lvl="0" indent="0" algn="l" rtl="0">
              <a:spcBef>
                <a:spcPts val="0"/>
              </a:spcBef>
              <a:spcAft>
                <a:spcPts val="0"/>
              </a:spcAft>
              <a:buClr>
                <a:srgbClr val="000000"/>
              </a:buClr>
              <a:buSzPts val="1100"/>
              <a:buFont typeface="Arial"/>
              <a:buNone/>
            </a:pPr>
            <a:r>
              <a:rPr lang="en"/>
              <a:t>Total Budget</a:t>
            </a:r>
            <a:endParaRPr/>
          </a:p>
          <a:p>
            <a:pPr marL="0" lvl="0" indent="0" algn="l" rtl="0">
              <a:spcBef>
                <a:spcPts val="0"/>
              </a:spcBef>
              <a:spcAft>
                <a:spcPts val="0"/>
              </a:spcAft>
              <a:buClr>
                <a:srgbClr val="000000"/>
              </a:buClr>
              <a:buSzPts val="1100"/>
              <a:buFont typeface="Arial"/>
              <a:buNone/>
            </a:pPr>
            <a:r>
              <a:rPr lang="en"/>
              <a:t>$202,733,500</a:t>
            </a:r>
            <a:endParaRPr/>
          </a:p>
          <a:p>
            <a:pPr marL="0" lvl="0" indent="0" algn="l" rtl="0">
              <a:spcBef>
                <a:spcPts val="0"/>
              </a:spcBef>
              <a:spcAft>
                <a:spcPts val="0"/>
              </a:spcAft>
              <a:buNone/>
            </a:pPr>
            <a:r>
              <a:rPr lang="en"/>
              <a:t>Work Opportunities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ab69bb7da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ab69bb7da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t>2018 Fiscal Year Approved Budget for Department Of Social Services</a:t>
            </a:r>
            <a:endParaRPr b="1"/>
          </a:p>
          <a:p>
            <a:pPr marL="0" lvl="0" indent="0" algn="l" rtl="0">
              <a:spcBef>
                <a:spcPts val="0"/>
              </a:spcBef>
              <a:spcAft>
                <a:spcPts val="0"/>
              </a:spcAft>
              <a:buClr>
                <a:srgbClr val="000000"/>
              </a:buClr>
              <a:buSzPts val="1100"/>
              <a:buFont typeface="Arial"/>
              <a:buNone/>
            </a:pPr>
            <a:r>
              <a:rPr lang="en"/>
              <a:t>Total Budget</a:t>
            </a:r>
            <a:endParaRPr/>
          </a:p>
          <a:p>
            <a:pPr marL="0" lvl="0" indent="0" algn="l" rtl="0">
              <a:spcBef>
                <a:spcPts val="0"/>
              </a:spcBef>
              <a:spcAft>
                <a:spcPts val="0"/>
              </a:spcAft>
              <a:buClr>
                <a:srgbClr val="000000"/>
              </a:buClr>
              <a:buSzPts val="1100"/>
              <a:buFont typeface="Arial"/>
              <a:buNone/>
            </a:pPr>
            <a:r>
              <a:rPr lang="en"/>
              <a:t>$4,780,700</a:t>
            </a:r>
            <a:endParaRPr/>
          </a:p>
          <a:p>
            <a:pPr marL="0" lvl="0" indent="0" algn="l" rtl="0">
              <a:spcBef>
                <a:spcPts val="0"/>
              </a:spcBef>
              <a:spcAft>
                <a:spcPts val="0"/>
              </a:spcAft>
              <a:buClr>
                <a:srgbClr val="000000"/>
              </a:buClr>
              <a:buSzPts val="1100"/>
              <a:buFont typeface="Arial"/>
              <a:buNone/>
            </a:pPr>
            <a:r>
              <a:rPr lang="en"/>
              <a:t>Work Opportunities</a:t>
            </a:r>
            <a:endParaRPr/>
          </a:p>
          <a:p>
            <a:pPr marL="0" lvl="0" indent="0" algn="l" rtl="0">
              <a:spcBef>
                <a:spcPts val="0"/>
              </a:spcBef>
              <a:spcAft>
                <a:spcPts val="0"/>
              </a:spcAft>
              <a:buClr>
                <a:srgbClr val="000000"/>
              </a:buClr>
              <a:buSzPts val="1100"/>
              <a:buFont typeface="Arial"/>
              <a:buNone/>
            </a:pPr>
            <a:r>
              <a:rPr lang="en"/>
              <a:t>$122,500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 b="1"/>
              <a:t>2018 Fiscal Year Approved Budget for Grants</a:t>
            </a:r>
            <a:endParaRPr b="1"/>
          </a:p>
          <a:p>
            <a:pPr marL="0" lvl="0" indent="0" algn="l" rtl="0">
              <a:spcBef>
                <a:spcPts val="0"/>
              </a:spcBef>
              <a:spcAft>
                <a:spcPts val="0"/>
              </a:spcAft>
              <a:buClr>
                <a:srgbClr val="000000"/>
              </a:buClr>
              <a:buSzPts val="1100"/>
              <a:buFont typeface="Arial"/>
              <a:buNone/>
            </a:pPr>
            <a:r>
              <a:rPr lang="en"/>
              <a:t>Total Budget</a:t>
            </a:r>
            <a:endParaRPr/>
          </a:p>
          <a:p>
            <a:pPr marL="0" lvl="0" indent="0" algn="l" rtl="0">
              <a:spcBef>
                <a:spcPts val="0"/>
              </a:spcBef>
              <a:spcAft>
                <a:spcPts val="0"/>
              </a:spcAft>
              <a:buClr>
                <a:srgbClr val="000000"/>
              </a:buClr>
              <a:buSzPts val="1100"/>
              <a:buFont typeface="Arial"/>
              <a:buNone/>
            </a:pPr>
            <a:r>
              <a:rPr lang="en"/>
              <a:t>$202,733,500</a:t>
            </a:r>
            <a:endParaRPr/>
          </a:p>
          <a:p>
            <a:pPr marL="0" lvl="0" indent="0" algn="l" rtl="0">
              <a:spcBef>
                <a:spcPts val="0"/>
              </a:spcBef>
              <a:spcAft>
                <a:spcPts val="0"/>
              </a:spcAft>
              <a:buNone/>
            </a:pPr>
            <a:r>
              <a:rPr lang="en"/>
              <a:t>Work Opportunities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6465cb61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46465cb61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62eeb5a33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62eeb5a33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https://www.usaid.gov/infographics/50th/why-invest-in-women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ab371a35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ab371a35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631456f7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631456f7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6465cb61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6465cb61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This report aims to effectively showcase the existent gender and racial inequality prevalent in the field of Technology which leads to a stark difference in employability and income levels between privileged groups and marginalized groups. And especially women of color are come down in the bottom of the heap when it comes to opportunities to be part of the this booming white-collar high-paying tech industry. Our project aims at firstly identifying and confirming that this problem exists through stats and figures and then proposing a solution to essentially make these jobs accessible to women of color through IT Bootcamps in PG County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This report aims to effectively highlight the need, benefit, and impact of social investment through IT education for low income women of color in Prince George's County. The existent gender and racial inequality prevalent in the IT field leads to a stark difference in employability and income levels between privileged groups and marginalized groups. Women of color especially come down to the bottom of the heap when it comes to opportunities to be part of the this booming white-collar high-paying tech industry. </a:t>
            </a:r>
            <a:endParaRPr/>
          </a:p>
          <a:p>
            <a:pPr marL="0" lvl="0" indent="0" algn="l" rtl="0">
              <a:spcBef>
                <a:spcPts val="0"/>
              </a:spcBef>
              <a:spcAft>
                <a:spcPts val="0"/>
              </a:spcAft>
              <a:buNone/>
            </a:pPr>
            <a:endParaRPr/>
          </a:p>
          <a:p>
            <a:pPr marL="0" lvl="0" indent="0" algn="l" rtl="0">
              <a:spcBef>
                <a:spcPts val="0"/>
              </a:spcBef>
              <a:spcAft>
                <a:spcPts val="0"/>
              </a:spcAft>
              <a:buNone/>
            </a:pPr>
            <a:r>
              <a:rPr lang="en"/>
              <a:t>Our project aims to: </a:t>
            </a:r>
            <a:endParaRPr/>
          </a:p>
          <a:p>
            <a:pPr marL="0" lvl="0" indent="0" algn="l" rtl="0">
              <a:spcBef>
                <a:spcPts val="0"/>
              </a:spcBef>
              <a:spcAft>
                <a:spcPts val="0"/>
              </a:spcAft>
              <a:buNone/>
            </a:pPr>
            <a:r>
              <a:rPr lang="en"/>
              <a:t>Identify Maryland’s 24 counties socioeconomic characteristics to highlight the potential of social investment in PG County, </a:t>
            </a:r>
            <a:endParaRPr/>
          </a:p>
          <a:p>
            <a:pPr marL="0" lvl="0" indent="0" algn="l" rtl="0">
              <a:spcBef>
                <a:spcPts val="0"/>
              </a:spcBef>
              <a:spcAft>
                <a:spcPts val="0"/>
              </a:spcAft>
              <a:buNone/>
            </a:pPr>
            <a:r>
              <a:rPr lang="en"/>
              <a:t>Analyze Montgomery County education and tuition assistance program as a point of reference </a:t>
            </a:r>
            <a:endParaRPr/>
          </a:p>
          <a:p>
            <a:pPr marL="0" lvl="0" indent="0" algn="l" rtl="0">
              <a:spcBef>
                <a:spcPts val="0"/>
              </a:spcBef>
              <a:spcAft>
                <a:spcPts val="0"/>
              </a:spcAft>
              <a:buNone/>
            </a:pPr>
            <a:r>
              <a:rPr lang="en"/>
              <a:t>Examine occupations employment, projections, labor force participation, and educational certificates and licenses in IT related fields in order to justify investment in IT education</a:t>
            </a:r>
            <a:endParaRPr/>
          </a:p>
          <a:p>
            <a:pPr marL="0" lvl="0" indent="0" algn="l" rtl="0">
              <a:spcBef>
                <a:spcPts val="0"/>
              </a:spcBef>
              <a:spcAft>
                <a:spcPts val="0"/>
              </a:spcAft>
              <a:buNone/>
            </a:pPr>
            <a:endParaRPr/>
          </a:p>
          <a:p>
            <a:pPr marL="0" lvl="0" indent="0" algn="l" rtl="0">
              <a:spcBef>
                <a:spcPts val="0"/>
              </a:spcBef>
              <a:spcAft>
                <a:spcPts val="0"/>
              </a:spcAft>
              <a:buNone/>
            </a:pPr>
            <a:r>
              <a:rPr lang="en"/>
              <a:t>In efforts to proposing a solution that would essentially make these jobs accessible to women of color through IT Bootcamps in PG County as a sustainable and cost effective way to subsidize government assistance. </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ab371a35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4ab371a35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ab527f6d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ab527f6d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6465cb6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6465cb61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solidFill>
                  <a:schemeClr val="accent1"/>
                </a:solidFill>
                <a:latin typeface="Lato"/>
                <a:ea typeface="Lato"/>
                <a:cs typeface="Lato"/>
                <a:sym typeface="Lato"/>
              </a:rPr>
              <a:t>From the graph, it is clearly visible that tech jobs with focus in CS/IT/Data Science in Prince George’s County more men are employed then women.  Also, we know from our dataset that proportion of men and women for all races in PG County is a nearly 50-50 split. Since our focus have been women of color we can infer from the above graph that women of color are underrepresented in these tech roles and therefore our idea of making accessible bootcamps for them with help of government and NGO’s can be of significant help. We have made use of ggplot2 to get this visualization. Also, a lot more goes into this because we were asked to include a key/legend. We have therefore added a legend for showing the color code for men and women.</a:t>
            </a:r>
            <a:endParaRPr sz="1200">
              <a:solidFill>
                <a:schemeClr val="accent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6465cb61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6465cb61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6465cb6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6465cb6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Investment in Prince George County Through IT Bootcamps for Low Income Women Of Color  </a:t>
            </a:r>
            <a:endParaRPr/>
          </a:p>
        </p:txBody>
      </p:sp>
      <p:sp>
        <p:nvSpPr>
          <p:cNvPr id="87" name="Google Shape;87;p13"/>
          <p:cNvSpPr txBox="1">
            <a:spLocks noGrp="1"/>
          </p:cNvSpPr>
          <p:nvPr>
            <p:ph type="subTitle" idx="1"/>
          </p:nvPr>
        </p:nvSpPr>
        <p:spPr>
          <a:xfrm>
            <a:off x="727952" y="388285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INFM 600</a:t>
            </a:r>
            <a:endParaRPr/>
          </a:p>
          <a:p>
            <a:pPr marL="0" lvl="0" indent="0" algn="l" rtl="0">
              <a:spcBef>
                <a:spcPts val="0"/>
              </a:spcBef>
              <a:spcAft>
                <a:spcPts val="0"/>
              </a:spcAft>
              <a:buNone/>
            </a:pPr>
            <a:r>
              <a:rPr lang="en"/>
              <a:t>Boricha, Tadele, Yang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txBox="1">
            <a:spLocks noGrp="1"/>
          </p:cNvSpPr>
          <p:nvPr>
            <p:ph type="title" idx="4294967295"/>
          </p:nvPr>
        </p:nvSpPr>
        <p:spPr>
          <a:xfrm>
            <a:off x="311700" y="22010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a:t>Answer the “who” question </a:t>
            </a:r>
            <a:endParaRPr i="1"/>
          </a:p>
          <a:p>
            <a:pPr marL="0" lvl="0" indent="0" algn="ctr" rtl="0">
              <a:spcBef>
                <a:spcPts val="400"/>
              </a:spcBef>
              <a:spcAft>
                <a:spcPts val="0"/>
              </a:spcAft>
              <a:buNone/>
            </a:pPr>
            <a:endParaRPr/>
          </a:p>
          <a:p>
            <a:pPr marL="0" lvl="0" indent="0" algn="ctr" rtl="0">
              <a:spcBef>
                <a:spcPts val="400"/>
              </a:spcBef>
              <a:spcAft>
                <a:spcPts val="400"/>
              </a:spcAft>
              <a:buNone/>
            </a:pPr>
            <a:endParaRPr sz="1600" i="1"/>
          </a:p>
        </p:txBody>
      </p:sp>
      <p:pic>
        <p:nvPicPr>
          <p:cNvPr id="142" name="Google Shape;142;p22" descr="Corporate headshot of a woman"/>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id="143" name="Google Shape;143;p22" descr="Corporate headshot of a man"/>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id="144" name="Google Shape;144;p22" descr="Corporate headshot of a woman"/>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45" name="Google Shape;145;p22"/>
          <p:cNvSpPr txBox="1">
            <a:spLocks noGrp="1"/>
          </p:cNvSpPr>
          <p:nvPr>
            <p:ph type="title" idx="4294967295"/>
          </p:nvPr>
        </p:nvSpPr>
        <p:spPr>
          <a:xfrm>
            <a:off x="233913" y="3007323"/>
            <a:ext cx="2022300" cy="35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Janet </a:t>
            </a:r>
            <a:endParaRPr sz="1800">
              <a:solidFill>
                <a:schemeClr val="dk1"/>
              </a:solidFill>
            </a:endParaRPr>
          </a:p>
        </p:txBody>
      </p:sp>
      <p:sp>
        <p:nvSpPr>
          <p:cNvPr id="146" name="Google Shape;146;p22"/>
          <p:cNvSpPr txBox="1">
            <a:spLocks noGrp="1"/>
          </p:cNvSpPr>
          <p:nvPr>
            <p:ph type="body" idx="4294967295"/>
          </p:nvPr>
        </p:nvSpPr>
        <p:spPr>
          <a:xfrm>
            <a:off x="222213" y="3176325"/>
            <a:ext cx="2069100" cy="19131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a:solidFill>
                  <a:srgbClr val="000000"/>
                </a:solidFill>
              </a:rPr>
              <a:t>Janet is a 23 year old single mom who works in retail. She has a high school diploma and 2 semesters in community college but she dropped out. She wants to go back and get an education that will give her much more opportunities for her and her son. She has no strong IT background but is very interested in learning. </a:t>
            </a:r>
            <a:endParaRPr sz="1000">
              <a:solidFill>
                <a:srgbClr val="000000"/>
              </a:solidFill>
            </a:endParaRPr>
          </a:p>
        </p:txBody>
      </p:sp>
      <p:sp>
        <p:nvSpPr>
          <p:cNvPr id="147" name="Google Shape;147;p22"/>
          <p:cNvSpPr txBox="1">
            <a:spLocks noGrp="1"/>
          </p:cNvSpPr>
          <p:nvPr>
            <p:ph type="title" idx="4294967295"/>
          </p:nvPr>
        </p:nvSpPr>
        <p:spPr>
          <a:xfrm>
            <a:off x="2451858" y="3007323"/>
            <a:ext cx="2022300" cy="35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Ronny </a:t>
            </a:r>
            <a:endParaRPr sz="1800">
              <a:solidFill>
                <a:schemeClr val="dk1"/>
              </a:solidFill>
            </a:endParaRPr>
          </a:p>
        </p:txBody>
      </p:sp>
      <p:sp>
        <p:nvSpPr>
          <p:cNvPr id="148" name="Google Shape;148;p22"/>
          <p:cNvSpPr txBox="1">
            <a:spLocks noGrp="1"/>
          </p:cNvSpPr>
          <p:nvPr>
            <p:ph type="title" idx="4294967295"/>
          </p:nvPr>
        </p:nvSpPr>
        <p:spPr>
          <a:xfrm>
            <a:off x="4669822" y="3007323"/>
            <a:ext cx="2022300" cy="35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Abby </a:t>
            </a:r>
            <a:endParaRPr sz="1800">
              <a:solidFill>
                <a:schemeClr val="dk1"/>
              </a:solidFill>
            </a:endParaRPr>
          </a:p>
        </p:txBody>
      </p:sp>
      <p:sp>
        <p:nvSpPr>
          <p:cNvPr id="149" name="Google Shape;149;p22"/>
          <p:cNvSpPr txBox="1">
            <a:spLocks noGrp="1"/>
          </p:cNvSpPr>
          <p:nvPr>
            <p:ph type="body" idx="4294967295"/>
          </p:nvPr>
        </p:nvSpPr>
        <p:spPr>
          <a:xfrm>
            <a:off x="2463538" y="3176333"/>
            <a:ext cx="2022300" cy="19131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a:solidFill>
                  <a:schemeClr val="dk2"/>
                </a:solidFill>
              </a:rPr>
              <a:t>Ronny is a Tech Consultant and teaches at UMUC’s bootcamp, Revature.  He is passionate about bridging the gap in gender, race, and socioeconomic status in the IT field. A first generation American and a PG County native, he is an advocate for IT education in underserved communities. </a:t>
            </a:r>
            <a:endParaRPr sz="1000">
              <a:solidFill>
                <a:schemeClr val="dk2"/>
              </a:solidFill>
            </a:endParaRPr>
          </a:p>
        </p:txBody>
      </p:sp>
      <p:sp>
        <p:nvSpPr>
          <p:cNvPr id="150" name="Google Shape;150;p22"/>
          <p:cNvSpPr txBox="1">
            <a:spLocks noGrp="1"/>
          </p:cNvSpPr>
          <p:nvPr>
            <p:ph type="body" idx="4294967295"/>
          </p:nvPr>
        </p:nvSpPr>
        <p:spPr>
          <a:xfrm>
            <a:off x="4681488" y="3176333"/>
            <a:ext cx="2022300" cy="19131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a:solidFill>
                  <a:schemeClr val="dk2"/>
                </a:solidFill>
              </a:rPr>
              <a:t>Abby is a coordinator at UMUC for the Revature bootcamp program. She is working to make the program accessible for low income women of color through partnering with PG County’s </a:t>
            </a:r>
            <a:r>
              <a:rPr lang="en" sz="1000">
                <a:solidFill>
                  <a:srgbClr val="000000"/>
                </a:solidFill>
              </a:rPr>
              <a:t>Department of Social Services. She knows how effective and impactful </a:t>
            </a:r>
            <a:r>
              <a:rPr lang="en" sz="1000">
                <a:solidFill>
                  <a:schemeClr val="dk2"/>
                </a:solidFill>
              </a:rPr>
              <a:t>Revature’s program is and is excited to have local women.</a:t>
            </a:r>
            <a:endParaRPr sz="1000">
              <a:solidFill>
                <a:schemeClr val="dk2"/>
              </a:solidFill>
            </a:endParaRPr>
          </a:p>
        </p:txBody>
      </p:sp>
      <p:pic>
        <p:nvPicPr>
          <p:cNvPr id="151" name="Google Shape;151;p22" descr="Corporate headshot of a man"/>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52" name="Google Shape;152;p22"/>
          <p:cNvSpPr txBox="1">
            <a:spLocks noGrp="1"/>
          </p:cNvSpPr>
          <p:nvPr>
            <p:ph type="title" idx="4294967295"/>
          </p:nvPr>
        </p:nvSpPr>
        <p:spPr>
          <a:xfrm>
            <a:off x="6887785" y="3007323"/>
            <a:ext cx="2022300" cy="35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Marcus </a:t>
            </a:r>
            <a:endParaRPr sz="1800">
              <a:solidFill>
                <a:schemeClr val="dk1"/>
              </a:solidFill>
            </a:endParaRPr>
          </a:p>
        </p:txBody>
      </p:sp>
      <p:sp>
        <p:nvSpPr>
          <p:cNvPr id="153" name="Google Shape;153;p22"/>
          <p:cNvSpPr txBox="1">
            <a:spLocks noGrp="1"/>
          </p:cNvSpPr>
          <p:nvPr>
            <p:ph type="body" idx="4294967295"/>
          </p:nvPr>
        </p:nvSpPr>
        <p:spPr>
          <a:xfrm>
            <a:off x="6899488" y="3176325"/>
            <a:ext cx="2022300" cy="191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a:solidFill>
                  <a:srgbClr val="000000"/>
                </a:solidFill>
              </a:rPr>
              <a:t>Marcus is a county official for PG County in the Department of Social Services. He wants to tackle the poverty rate for women of color in a creative cost-efficient way that has a high ROI. He recently got a IT certificate from UMUC and realized the potential of such an education.</a:t>
            </a:r>
            <a:endParaRPr sz="1000">
              <a:solidFill>
                <a:srgbClr val="000000"/>
              </a:solidFill>
            </a:endParaRPr>
          </a:p>
          <a:p>
            <a:pPr marL="0" lvl="0" indent="0" algn="just" rtl="0">
              <a:spcBef>
                <a:spcPts val="0"/>
              </a:spcBef>
              <a:spcAft>
                <a:spcPts val="1600"/>
              </a:spcAft>
              <a:buNone/>
            </a:pPr>
            <a:endParaRPr sz="12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497638" y="1947225"/>
            <a:ext cx="8107726" cy="1148600"/>
          </a:xfrm>
          <a:prstGeom prst="rect">
            <a:avLst/>
          </a:prstGeom>
          <a:noFill/>
          <a:ln>
            <a:noFill/>
          </a:ln>
        </p:spPr>
      </p:pic>
      <p:sp>
        <p:nvSpPr>
          <p:cNvPr id="159" name="Google Shape;159;p23"/>
          <p:cNvSpPr txBox="1"/>
          <p:nvPr/>
        </p:nvSpPr>
        <p:spPr>
          <a:xfrm>
            <a:off x="-20500" y="3281075"/>
            <a:ext cx="2180100" cy="1628100"/>
          </a:xfrm>
          <a:prstGeom prst="rect">
            <a:avLst/>
          </a:prstGeom>
          <a:noFill/>
          <a:ln>
            <a:noFill/>
          </a:ln>
        </p:spPr>
        <p:txBody>
          <a:bodyPr spcFirstLastPara="1" wrap="square" lIns="91425" tIns="91425" rIns="91425" bIns="91425" anchor="ctr" anchorCtr="0">
            <a:noAutofit/>
          </a:bodyPr>
          <a:lstStyle/>
          <a:p>
            <a:pPr marL="139700" marR="139700" lvl="0" indent="0" algn="ctr" rtl="0">
              <a:lnSpc>
                <a:spcPct val="100000"/>
              </a:lnSpc>
              <a:spcBef>
                <a:spcPts val="1500"/>
              </a:spcBef>
              <a:spcAft>
                <a:spcPts val="0"/>
              </a:spcAft>
              <a:buNone/>
            </a:pPr>
            <a:r>
              <a:rPr lang="en" sz="1900" b="1">
                <a:solidFill>
                  <a:srgbClr val="474C55"/>
                </a:solidFill>
              </a:rPr>
              <a:t>Recruit</a:t>
            </a:r>
            <a:endParaRPr sz="1900" b="1">
              <a:solidFill>
                <a:srgbClr val="474C55"/>
              </a:solidFill>
            </a:endParaRPr>
          </a:p>
          <a:p>
            <a:pPr marL="139700" marR="139700" lvl="0" indent="0" algn="ctr" rtl="0">
              <a:lnSpc>
                <a:spcPct val="100000"/>
              </a:lnSpc>
              <a:spcBef>
                <a:spcPts val="1500"/>
              </a:spcBef>
              <a:spcAft>
                <a:spcPts val="800"/>
              </a:spcAft>
              <a:buNone/>
            </a:pPr>
            <a:r>
              <a:rPr lang="en" sz="1200">
                <a:solidFill>
                  <a:srgbClr val="474C55"/>
                </a:solidFill>
              </a:rPr>
              <a:t>We’re selective about our technology talent, recruiting the top 1% from colleges and universities throughout the country.</a:t>
            </a:r>
            <a:endParaRPr sz="1200">
              <a:solidFill>
                <a:srgbClr val="474C55"/>
              </a:solidFill>
            </a:endParaRPr>
          </a:p>
        </p:txBody>
      </p:sp>
      <p:sp>
        <p:nvSpPr>
          <p:cNvPr id="160" name="Google Shape;160;p23"/>
          <p:cNvSpPr txBox="1"/>
          <p:nvPr/>
        </p:nvSpPr>
        <p:spPr>
          <a:xfrm>
            <a:off x="2337938" y="3281075"/>
            <a:ext cx="2180100" cy="1628100"/>
          </a:xfrm>
          <a:prstGeom prst="rect">
            <a:avLst/>
          </a:prstGeom>
          <a:noFill/>
          <a:ln>
            <a:noFill/>
          </a:ln>
        </p:spPr>
        <p:txBody>
          <a:bodyPr spcFirstLastPara="1" wrap="square" lIns="91425" tIns="91425" rIns="91425" bIns="91425" anchor="ctr" anchorCtr="0">
            <a:noAutofit/>
          </a:bodyPr>
          <a:lstStyle/>
          <a:p>
            <a:pPr marL="0" marR="139700" lvl="0" indent="0" algn="ctr" rtl="0">
              <a:lnSpc>
                <a:spcPct val="100000"/>
              </a:lnSpc>
              <a:spcBef>
                <a:spcPts val="1500"/>
              </a:spcBef>
              <a:spcAft>
                <a:spcPts val="0"/>
              </a:spcAft>
              <a:buNone/>
            </a:pPr>
            <a:r>
              <a:rPr lang="en" sz="1900" b="1">
                <a:solidFill>
                  <a:srgbClr val="474C55"/>
                </a:solidFill>
              </a:rPr>
              <a:t>Develop</a:t>
            </a:r>
            <a:endParaRPr sz="1900" b="1">
              <a:solidFill>
                <a:srgbClr val="474C55"/>
              </a:solidFill>
            </a:endParaRPr>
          </a:p>
          <a:p>
            <a:pPr marL="139700" marR="139700" lvl="0" indent="0" algn="ctr" rtl="0">
              <a:lnSpc>
                <a:spcPct val="100000"/>
              </a:lnSpc>
              <a:spcBef>
                <a:spcPts val="800"/>
              </a:spcBef>
              <a:spcAft>
                <a:spcPts val="800"/>
              </a:spcAft>
              <a:buNone/>
            </a:pPr>
            <a:r>
              <a:rPr lang="en" sz="1200">
                <a:solidFill>
                  <a:srgbClr val="474C55"/>
                </a:solidFill>
              </a:rPr>
              <a:t>Through our intensive coding immersion programs, we turn web developers into world-class software engineers.</a:t>
            </a:r>
            <a:endParaRPr sz="1200">
              <a:solidFill>
                <a:srgbClr val="474C55"/>
              </a:solidFill>
            </a:endParaRPr>
          </a:p>
        </p:txBody>
      </p:sp>
      <p:sp>
        <p:nvSpPr>
          <p:cNvPr id="161" name="Google Shape;161;p23"/>
          <p:cNvSpPr txBox="1"/>
          <p:nvPr/>
        </p:nvSpPr>
        <p:spPr>
          <a:xfrm>
            <a:off x="4696375" y="3281075"/>
            <a:ext cx="2180100" cy="1628100"/>
          </a:xfrm>
          <a:prstGeom prst="rect">
            <a:avLst/>
          </a:prstGeom>
          <a:noFill/>
          <a:ln>
            <a:noFill/>
          </a:ln>
        </p:spPr>
        <p:txBody>
          <a:bodyPr spcFirstLastPara="1" wrap="square" lIns="91425" tIns="91425" rIns="91425" bIns="91425" anchor="ctr" anchorCtr="0">
            <a:noAutofit/>
          </a:bodyPr>
          <a:lstStyle/>
          <a:p>
            <a:pPr marL="139700" marR="139700" lvl="0" indent="0" algn="ctr" rtl="0">
              <a:lnSpc>
                <a:spcPct val="100000"/>
              </a:lnSpc>
              <a:spcBef>
                <a:spcPts val="1500"/>
              </a:spcBef>
              <a:spcAft>
                <a:spcPts val="0"/>
              </a:spcAft>
              <a:buNone/>
            </a:pPr>
            <a:r>
              <a:rPr lang="en" sz="1900" b="1">
                <a:solidFill>
                  <a:srgbClr val="474C55"/>
                </a:solidFill>
              </a:rPr>
              <a:t>Deploy</a:t>
            </a:r>
            <a:endParaRPr sz="1900" b="1">
              <a:solidFill>
                <a:srgbClr val="474C55"/>
              </a:solidFill>
            </a:endParaRPr>
          </a:p>
          <a:p>
            <a:pPr marL="139700" marR="139700" lvl="0" indent="0" algn="ctr" rtl="0">
              <a:lnSpc>
                <a:spcPct val="100000"/>
              </a:lnSpc>
              <a:spcBef>
                <a:spcPts val="800"/>
              </a:spcBef>
              <a:spcAft>
                <a:spcPts val="800"/>
              </a:spcAft>
              <a:buNone/>
            </a:pPr>
            <a:r>
              <a:rPr lang="en" sz="1200">
                <a:solidFill>
                  <a:srgbClr val="474C55"/>
                </a:solidFill>
              </a:rPr>
              <a:t>We deliver job-ready technology talent fast, cutting down onboarding time so you can focus on your project’s success.</a:t>
            </a:r>
            <a:endParaRPr sz="1200">
              <a:solidFill>
                <a:srgbClr val="474C55"/>
              </a:solidFill>
            </a:endParaRPr>
          </a:p>
        </p:txBody>
      </p:sp>
      <p:sp>
        <p:nvSpPr>
          <p:cNvPr id="162" name="Google Shape;162;p23"/>
          <p:cNvSpPr txBox="1"/>
          <p:nvPr/>
        </p:nvSpPr>
        <p:spPr>
          <a:xfrm>
            <a:off x="6984400" y="3281075"/>
            <a:ext cx="2180100" cy="1628100"/>
          </a:xfrm>
          <a:prstGeom prst="rect">
            <a:avLst/>
          </a:prstGeom>
          <a:noFill/>
          <a:ln>
            <a:noFill/>
          </a:ln>
        </p:spPr>
        <p:txBody>
          <a:bodyPr spcFirstLastPara="1" wrap="square" lIns="91425" tIns="91425" rIns="91425" bIns="91425" anchor="ctr" anchorCtr="0">
            <a:noAutofit/>
          </a:bodyPr>
          <a:lstStyle/>
          <a:p>
            <a:pPr marL="0" marR="139700" lvl="0" indent="0" algn="ctr" rtl="0">
              <a:lnSpc>
                <a:spcPct val="100000"/>
              </a:lnSpc>
              <a:spcBef>
                <a:spcPts val="1500"/>
              </a:spcBef>
              <a:spcAft>
                <a:spcPts val="0"/>
              </a:spcAft>
              <a:buNone/>
            </a:pPr>
            <a:r>
              <a:rPr lang="en" sz="1900" b="1">
                <a:solidFill>
                  <a:srgbClr val="474C55"/>
                </a:solidFill>
              </a:rPr>
              <a:t>Hire</a:t>
            </a:r>
            <a:endParaRPr sz="1900" b="1">
              <a:solidFill>
                <a:srgbClr val="474C55"/>
              </a:solidFill>
            </a:endParaRPr>
          </a:p>
          <a:p>
            <a:pPr marL="139700" marR="139700" lvl="0" indent="0" algn="ctr" rtl="0">
              <a:lnSpc>
                <a:spcPct val="100000"/>
              </a:lnSpc>
              <a:spcBef>
                <a:spcPts val="800"/>
              </a:spcBef>
              <a:spcAft>
                <a:spcPts val="800"/>
              </a:spcAft>
              <a:buNone/>
            </a:pPr>
            <a:r>
              <a:rPr lang="en" sz="1200">
                <a:solidFill>
                  <a:srgbClr val="474C55"/>
                </a:solidFill>
              </a:rPr>
              <a:t>Our talent seamlessly integrates with existing technology teams so well that they end up being hired by clients.</a:t>
            </a:r>
            <a:endParaRPr sz="1200">
              <a:solidFill>
                <a:srgbClr val="474C55"/>
              </a:solidFill>
            </a:endParaRPr>
          </a:p>
        </p:txBody>
      </p:sp>
      <p:sp>
        <p:nvSpPr>
          <p:cNvPr id="163" name="Google Shape;163;p23"/>
          <p:cNvSpPr txBox="1">
            <a:spLocks noGrp="1"/>
          </p:cNvSpPr>
          <p:nvPr>
            <p:ph type="title"/>
          </p:nvPr>
        </p:nvSpPr>
        <p:spPr>
          <a:xfrm>
            <a:off x="727650" y="1133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Revature’s Bootcamp Model</a:t>
            </a:r>
            <a:endParaRPr sz="1400" i="1"/>
          </a:p>
          <a:p>
            <a:pPr marL="0" lvl="0" indent="0" algn="l" rtl="0">
              <a:spcBef>
                <a:spcPts val="400"/>
              </a:spcBef>
              <a:spcAft>
                <a:spcPts val="400"/>
              </a:spcAft>
              <a:buNone/>
            </a:pPr>
            <a:endParaRPr sz="1600"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the data come from</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Maryland Department of Planning </a:t>
            </a:r>
            <a:endParaRPr/>
          </a:p>
        </p:txBody>
      </p:sp>
      <p:sp>
        <p:nvSpPr>
          <p:cNvPr id="174" name="Google Shape;174;p25"/>
          <p:cNvSpPr txBox="1">
            <a:spLocks noGrp="1"/>
          </p:cNvSpPr>
          <p:nvPr>
            <p:ph type="body" idx="2"/>
          </p:nvPr>
        </p:nvSpPr>
        <p:spPr>
          <a:xfrm>
            <a:off x="5200275" y="648300"/>
            <a:ext cx="3374400" cy="38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800"/>
              <a:t>The first dataset from the MDP highlights Maryland’s </a:t>
            </a:r>
            <a:r>
              <a:rPr lang="en" sz="1800" b="1"/>
              <a:t>24 counties socioeconomic characteristics</a:t>
            </a:r>
            <a:r>
              <a:rPr lang="en" sz="1800"/>
              <a:t> in 40 categories that include total households, population age,</a:t>
            </a:r>
            <a:r>
              <a:rPr lang="en" sz="1800" b="1"/>
              <a:t> education levels</a:t>
            </a:r>
            <a:r>
              <a:rPr lang="en" sz="1800"/>
              <a:t>, </a:t>
            </a:r>
            <a:r>
              <a:rPr lang="en" sz="1800" b="1"/>
              <a:t>employment levels, median household incomes, race, and gender.</a:t>
            </a:r>
            <a:r>
              <a:rPr lang="en" sz="1800"/>
              <a:t> While the second is a EEO Report highlights PG’s </a:t>
            </a:r>
            <a:r>
              <a:rPr lang="en" sz="1800" b="1"/>
              <a:t>civilian labor force by sex and race.</a:t>
            </a:r>
            <a:endParaRPr sz="1800" b="1"/>
          </a:p>
          <a:p>
            <a:pPr marL="0" lvl="0" indent="0" algn="l" rtl="0">
              <a:spcBef>
                <a:spcPts val="1600"/>
              </a:spcBef>
              <a:spcAft>
                <a:spcPts val="1600"/>
              </a:spcAft>
              <a:buNone/>
            </a:pPr>
            <a:endParaRPr sz="1200"/>
          </a:p>
        </p:txBody>
      </p:sp>
      <p:pic>
        <p:nvPicPr>
          <p:cNvPr id="175" name="Google Shape;175;p25" descr="Maryland Department of Planning"/>
          <p:cNvPicPr preferRelativeResize="0"/>
          <p:nvPr/>
        </p:nvPicPr>
        <p:blipFill>
          <a:blip r:embed="rId3">
            <a:alphaModFix/>
          </a:blip>
          <a:stretch>
            <a:fillRect/>
          </a:stretch>
        </p:blipFill>
        <p:spPr>
          <a:xfrm>
            <a:off x="730000" y="3076750"/>
            <a:ext cx="3042525" cy="134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Montgomery County</a:t>
            </a:r>
            <a:endParaRPr/>
          </a:p>
        </p:txBody>
      </p:sp>
      <p:sp>
        <p:nvSpPr>
          <p:cNvPr id="181" name="Google Shape;181;p26"/>
          <p:cNvSpPr txBox="1">
            <a:spLocks noGrp="1"/>
          </p:cNvSpPr>
          <p:nvPr>
            <p:ph type="body" idx="2"/>
          </p:nvPr>
        </p:nvSpPr>
        <p:spPr>
          <a:xfrm>
            <a:off x="5174225" y="699675"/>
            <a:ext cx="3374400" cy="367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rgbClr val="000000"/>
              </a:buClr>
              <a:buSzPts val="1100"/>
              <a:buFont typeface="Arial"/>
              <a:buNone/>
            </a:pPr>
            <a:r>
              <a:rPr lang="en" sz="1600"/>
              <a:t>The data set from Montgomery County (2018) highlights </a:t>
            </a:r>
            <a:r>
              <a:rPr lang="en" sz="1600" b="1"/>
              <a:t>education and tuition assistance </a:t>
            </a:r>
            <a:r>
              <a:rPr lang="en" sz="1600"/>
              <a:t>in the county. The dataset, which is updated twice a year, includes a list of classes approved and paid through the County tuition assistance program, the title and description of the course, the school the course will be taken at, the degree this class curriculum is a part of, the Department and title of the requester, the dollar amount reimbursed to the employee.</a:t>
            </a:r>
            <a:br>
              <a:rPr lang="en" sz="1600"/>
            </a:br>
            <a:endParaRPr sz="1600"/>
          </a:p>
        </p:txBody>
      </p:sp>
      <p:pic>
        <p:nvPicPr>
          <p:cNvPr id="182" name="Google Shape;182;p26" descr="Image result for montgomery county md gov logo"/>
          <p:cNvPicPr preferRelativeResize="0"/>
          <p:nvPr/>
        </p:nvPicPr>
        <p:blipFill>
          <a:blip r:embed="rId3">
            <a:alphaModFix/>
          </a:blip>
          <a:stretch>
            <a:fillRect/>
          </a:stretch>
        </p:blipFill>
        <p:spPr>
          <a:xfrm>
            <a:off x="730000" y="2309831"/>
            <a:ext cx="2499175" cy="249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Bureau of Labor Statistics</a:t>
            </a:r>
            <a:endParaRPr/>
          </a:p>
        </p:txBody>
      </p:sp>
      <p:sp>
        <p:nvSpPr>
          <p:cNvPr id="188" name="Google Shape;188;p27"/>
          <p:cNvSpPr txBox="1">
            <a:spLocks noGrp="1"/>
          </p:cNvSpPr>
          <p:nvPr>
            <p:ph type="body" idx="2"/>
          </p:nvPr>
        </p:nvSpPr>
        <p:spPr>
          <a:xfrm>
            <a:off x="5228675" y="1115100"/>
            <a:ext cx="3374400" cy="2913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t>We collected 3 datasets from the Bureau of Labor Statistics spotlight 2016 and projected 2026 </a:t>
            </a:r>
            <a:r>
              <a:rPr lang="en" sz="1600" b="1"/>
              <a:t>employment by major occupational group, employment by detailed occupation, and fastest growing occupations. </a:t>
            </a:r>
            <a:endParaRPr sz="1600" b="1"/>
          </a:p>
          <a:p>
            <a:pPr marL="0" lvl="0" indent="0" algn="l" rtl="0">
              <a:lnSpc>
                <a:spcPct val="150000"/>
              </a:lnSpc>
              <a:spcBef>
                <a:spcPts val="1600"/>
              </a:spcBef>
              <a:spcAft>
                <a:spcPts val="0"/>
              </a:spcAft>
              <a:buNone/>
            </a:pPr>
            <a:endParaRPr sz="1600" b="1"/>
          </a:p>
          <a:p>
            <a:pPr marL="0" lvl="0" indent="0" algn="l" rtl="0">
              <a:spcBef>
                <a:spcPts val="1600"/>
              </a:spcBef>
              <a:spcAft>
                <a:spcPts val="1600"/>
              </a:spcAft>
              <a:buClr>
                <a:srgbClr val="000000"/>
              </a:buClr>
              <a:buSzPts val="1100"/>
              <a:buFont typeface="Arial"/>
              <a:buNone/>
            </a:pPr>
            <a:endParaRPr sz="1600"/>
          </a:p>
        </p:txBody>
      </p:sp>
      <p:pic>
        <p:nvPicPr>
          <p:cNvPr id="189" name="Google Shape;189;p27"/>
          <p:cNvPicPr preferRelativeResize="0"/>
          <p:nvPr/>
        </p:nvPicPr>
        <p:blipFill>
          <a:blip r:embed="rId3">
            <a:alphaModFix/>
          </a:blip>
          <a:stretch>
            <a:fillRect/>
          </a:stretch>
        </p:blipFill>
        <p:spPr>
          <a:xfrm>
            <a:off x="730001" y="2571750"/>
            <a:ext cx="2440250" cy="213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Explore the Raw Data </a:t>
            </a:r>
            <a:endParaRPr/>
          </a:p>
        </p:txBody>
      </p:sp>
      <p:sp>
        <p:nvSpPr>
          <p:cNvPr id="195" name="Google Shape;195;p28"/>
          <p:cNvSpPr txBox="1">
            <a:spLocks noGrp="1"/>
          </p:cNvSpPr>
          <p:nvPr>
            <p:ph type="body" idx="1"/>
          </p:nvPr>
        </p:nvSpPr>
        <p:spPr>
          <a:xfrm>
            <a:off x="435475" y="2317400"/>
            <a:ext cx="3300900" cy="1597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Our data has various metrics</a:t>
            </a:r>
            <a:endParaRPr sz="1500"/>
          </a:p>
          <a:p>
            <a:pPr marL="457200" lvl="0" indent="-323850" algn="l" rtl="0">
              <a:spcBef>
                <a:spcPts val="1600"/>
              </a:spcBef>
              <a:spcAft>
                <a:spcPts val="0"/>
              </a:spcAft>
              <a:buSzPts val="1500"/>
              <a:buChar char="●"/>
            </a:pPr>
            <a:r>
              <a:rPr lang="en" sz="1500"/>
              <a:t>Since a plurality of our datasets come from government records and websites they are comparatively a lot cleaner but there have been obvious data issues like NA values, missing values, non-standardized datavalues</a:t>
            </a:r>
            <a:endParaRPr sz="1500"/>
          </a:p>
          <a:p>
            <a:pPr marL="0" lvl="0" indent="0" algn="l" rtl="0">
              <a:spcBef>
                <a:spcPts val="1600"/>
              </a:spcBef>
              <a:spcAft>
                <a:spcPts val="0"/>
              </a:spcAft>
              <a:buClr>
                <a:srgbClr val="000000"/>
              </a:buClr>
              <a:buSzPts val="1100"/>
              <a:buFont typeface="Arial"/>
              <a:buNone/>
            </a:pPr>
            <a:endParaRPr sz="1500"/>
          </a:p>
          <a:p>
            <a:pPr marL="0" lvl="0" indent="0" algn="l" rtl="0">
              <a:spcBef>
                <a:spcPts val="1600"/>
              </a:spcBef>
              <a:spcAft>
                <a:spcPts val="1600"/>
              </a:spcAft>
              <a:buNone/>
            </a:pPr>
            <a:endParaRPr sz="1500"/>
          </a:p>
        </p:txBody>
      </p:sp>
      <p:pic>
        <p:nvPicPr>
          <p:cNvPr id="196" name="Google Shape;196;p28"/>
          <p:cNvPicPr preferRelativeResize="0"/>
          <p:nvPr/>
        </p:nvPicPr>
        <p:blipFill>
          <a:blip r:embed="rId3">
            <a:alphaModFix/>
          </a:blip>
          <a:stretch>
            <a:fillRect/>
          </a:stretch>
        </p:blipFill>
        <p:spPr>
          <a:xfrm>
            <a:off x="3807325" y="673425"/>
            <a:ext cx="5336674" cy="418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a:t>
            </a:r>
            <a:endParaRPr/>
          </a:p>
          <a:p>
            <a:pPr marL="0" lvl="0" indent="0" algn="l" rtl="0">
              <a:spcBef>
                <a:spcPts val="0"/>
              </a:spcBef>
              <a:spcAft>
                <a:spcPts val="0"/>
              </a:spcAft>
              <a:buNone/>
            </a:pPr>
            <a:endParaRPr/>
          </a:p>
        </p:txBody>
      </p:sp>
      <p:sp>
        <p:nvSpPr>
          <p:cNvPr id="202" name="Google Shape;202;p29"/>
          <p:cNvSpPr txBox="1">
            <a:spLocks noGrp="1"/>
          </p:cNvSpPr>
          <p:nvPr>
            <p:ph type="body" idx="1"/>
          </p:nvPr>
        </p:nvSpPr>
        <p:spPr>
          <a:xfrm>
            <a:off x="721225" y="2237375"/>
            <a:ext cx="3300900" cy="2141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Understanding the structure of data</a:t>
            </a:r>
            <a:endParaRPr sz="1600"/>
          </a:p>
          <a:p>
            <a:pPr marL="457200" lvl="0" indent="-330200" algn="l" rtl="0">
              <a:spcBef>
                <a:spcPts val="1600"/>
              </a:spcBef>
              <a:spcAft>
                <a:spcPts val="0"/>
              </a:spcAft>
              <a:buSzPts val="1600"/>
              <a:buChar char="●"/>
            </a:pPr>
            <a:r>
              <a:rPr lang="en" sz="1600"/>
              <a:t>Looking at the data with an eye for discovering new patterns, correlations and insights</a:t>
            </a:r>
            <a:endParaRPr sz="1600"/>
          </a:p>
          <a:p>
            <a:pPr marL="457200" lvl="0" indent="-330200" algn="l" rtl="0">
              <a:spcBef>
                <a:spcPts val="1600"/>
              </a:spcBef>
              <a:spcAft>
                <a:spcPts val="1600"/>
              </a:spcAft>
              <a:buSzPts val="1600"/>
              <a:buChar char="●"/>
            </a:pPr>
            <a:r>
              <a:rPr lang="en" sz="1600"/>
              <a:t>Visualization of data</a:t>
            </a:r>
            <a:endParaRPr sz="1600"/>
          </a:p>
        </p:txBody>
      </p:sp>
      <p:pic>
        <p:nvPicPr>
          <p:cNvPr id="203" name="Google Shape;203;p29"/>
          <p:cNvPicPr preferRelativeResize="0"/>
          <p:nvPr/>
        </p:nvPicPr>
        <p:blipFill>
          <a:blip r:embed="rId3">
            <a:alphaModFix/>
          </a:blip>
          <a:stretch>
            <a:fillRect/>
          </a:stretch>
        </p:blipFill>
        <p:spPr>
          <a:xfrm>
            <a:off x="4320175" y="784450"/>
            <a:ext cx="4537250" cy="4055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we used the data</a:t>
            </a:r>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Identified</a:t>
            </a:r>
            <a:endParaRPr/>
          </a:p>
        </p:txBody>
      </p:sp>
      <p:sp>
        <p:nvSpPr>
          <p:cNvPr id="214" name="Google Shape;214;p31"/>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Identified Maryland’s 24 counties socioeconomic characteristics to highlight the potential of social investment in PG County</a:t>
            </a:r>
            <a:endParaRPr/>
          </a:p>
        </p:txBody>
      </p:sp>
      <p:pic>
        <p:nvPicPr>
          <p:cNvPr id="215" name="Google Shape;215;p31"/>
          <p:cNvPicPr preferRelativeResize="0"/>
          <p:nvPr/>
        </p:nvPicPr>
        <p:blipFill>
          <a:blip r:embed="rId3">
            <a:alphaModFix/>
          </a:blip>
          <a:stretch>
            <a:fillRect/>
          </a:stretch>
        </p:blipFill>
        <p:spPr>
          <a:xfrm>
            <a:off x="5434801" y="655425"/>
            <a:ext cx="2924275" cy="444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3000">
                <a:solidFill>
                  <a:srgbClr val="222222"/>
                </a:solidFill>
                <a:latin typeface="Roboto"/>
                <a:ea typeface="Roboto"/>
                <a:cs typeface="Roboto"/>
                <a:sym typeface="Roboto"/>
              </a:rPr>
              <a:t>Social Investment</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2400" b="1">
                <a:solidFill>
                  <a:srgbClr val="222222"/>
                </a:solidFill>
                <a:latin typeface="Roboto"/>
                <a:ea typeface="Roboto"/>
                <a:cs typeface="Roboto"/>
                <a:sym typeface="Roboto"/>
              </a:rPr>
              <a:t>Social investment</a:t>
            </a:r>
            <a:r>
              <a:rPr lang="en" sz="2400">
                <a:solidFill>
                  <a:srgbClr val="222222"/>
                </a:solidFill>
                <a:latin typeface="Roboto"/>
                <a:ea typeface="Roboto"/>
                <a:cs typeface="Roboto"/>
                <a:sym typeface="Roboto"/>
              </a:rPr>
              <a:t> is the use of repayable finance to achieve a </a:t>
            </a:r>
            <a:r>
              <a:rPr lang="en" sz="2400" b="1">
                <a:solidFill>
                  <a:srgbClr val="222222"/>
                </a:solidFill>
                <a:latin typeface="Roboto"/>
                <a:ea typeface="Roboto"/>
                <a:cs typeface="Roboto"/>
                <a:sym typeface="Roboto"/>
              </a:rPr>
              <a:t>social</a:t>
            </a:r>
            <a:r>
              <a:rPr lang="en" sz="2400">
                <a:solidFill>
                  <a:srgbClr val="222222"/>
                </a:solidFill>
                <a:latin typeface="Roboto"/>
                <a:ea typeface="Roboto"/>
                <a:cs typeface="Roboto"/>
                <a:sym typeface="Roboto"/>
              </a:rPr>
              <a:t> as well as a financial return. Effective </a:t>
            </a:r>
            <a:r>
              <a:rPr lang="en" sz="2400" b="1">
                <a:solidFill>
                  <a:srgbClr val="222222"/>
                </a:solidFill>
                <a:latin typeface="Roboto"/>
                <a:ea typeface="Roboto"/>
                <a:cs typeface="Roboto"/>
                <a:sym typeface="Roboto"/>
              </a:rPr>
              <a:t>social investment</a:t>
            </a:r>
            <a:r>
              <a:rPr lang="en" sz="2400">
                <a:solidFill>
                  <a:srgbClr val="222222"/>
                </a:solidFill>
                <a:latin typeface="Roboto"/>
                <a:ea typeface="Roboto"/>
                <a:cs typeface="Roboto"/>
                <a:sym typeface="Roboto"/>
              </a:rPr>
              <a:t> helps a business to achieve its </a:t>
            </a:r>
            <a:r>
              <a:rPr lang="en" sz="2400" b="1">
                <a:solidFill>
                  <a:srgbClr val="222222"/>
                </a:solidFill>
                <a:latin typeface="Roboto"/>
                <a:ea typeface="Roboto"/>
                <a:cs typeface="Roboto"/>
                <a:sym typeface="Roboto"/>
              </a:rPr>
              <a:t>social</a:t>
            </a:r>
            <a:r>
              <a:rPr lang="en" sz="2400">
                <a:solidFill>
                  <a:srgbClr val="222222"/>
                </a:solidFill>
                <a:latin typeface="Roboto"/>
                <a:ea typeface="Roboto"/>
                <a:cs typeface="Roboto"/>
                <a:sym typeface="Roboto"/>
              </a:rPr>
              <a:t>, economic or environmental impact in a sustainable way, so that it may eventually become self-sufficient.</a:t>
            </a:r>
            <a:endParaRPr sz="2400" b="1">
              <a:solidFill>
                <a:schemeClr val="dk2"/>
              </a:solidFill>
              <a:latin typeface="Raleway"/>
              <a:ea typeface="Raleway"/>
              <a:cs typeface="Raleway"/>
              <a:sym typeface="Raleway"/>
            </a:endParaRPr>
          </a:p>
          <a:p>
            <a:pPr marL="0" lvl="0" indent="0" algn="l" rtl="0">
              <a:spcBef>
                <a:spcPts val="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Analyzed </a:t>
            </a:r>
            <a:endParaRPr/>
          </a:p>
        </p:txBody>
      </p:sp>
      <p:sp>
        <p:nvSpPr>
          <p:cNvPr id="221" name="Google Shape;221;p3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Analyzed Montgomery County Education and Tuition Assistance Program as a point of reference  of IT related majors for a certificate and non-degree programs</a:t>
            </a:r>
            <a:endParaRPr/>
          </a:p>
          <a:p>
            <a:pPr marL="0" lvl="0" indent="0" algn="l" rtl="0">
              <a:spcBef>
                <a:spcPts val="1600"/>
              </a:spcBef>
              <a:spcAft>
                <a:spcPts val="1600"/>
              </a:spcAft>
              <a:buNone/>
            </a:pPr>
            <a:endParaRPr/>
          </a:p>
        </p:txBody>
      </p:sp>
      <p:sp>
        <p:nvSpPr>
          <p:cNvPr id="222" name="Google Shape;222;p32"/>
          <p:cNvSpPr txBox="1">
            <a:spLocks noGrp="1"/>
          </p:cNvSpPr>
          <p:nvPr>
            <p:ph type="body" idx="1"/>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200"/>
          </a:p>
        </p:txBody>
      </p:sp>
      <p:pic>
        <p:nvPicPr>
          <p:cNvPr id="223" name="Google Shape;223;p32" descr="Related image"/>
          <p:cNvPicPr preferRelativeResize="0"/>
          <p:nvPr/>
        </p:nvPicPr>
        <p:blipFill>
          <a:blip r:embed="rId3">
            <a:alphaModFix/>
          </a:blip>
          <a:stretch>
            <a:fillRect/>
          </a:stretch>
        </p:blipFill>
        <p:spPr>
          <a:xfrm>
            <a:off x="5174225" y="1318650"/>
            <a:ext cx="3374400" cy="337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Examined</a:t>
            </a:r>
            <a:endParaRPr/>
          </a:p>
        </p:txBody>
      </p:sp>
      <p:sp>
        <p:nvSpPr>
          <p:cNvPr id="229" name="Google Shape;229;p3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Examined occupations employment, projections, labor force participation, and educational certificates and licenses in IT related fields in order to justify investment in IT education</a:t>
            </a:r>
            <a:endParaRPr/>
          </a:p>
          <a:p>
            <a:pPr marL="0" lvl="0" indent="0" algn="l" rtl="0">
              <a:spcBef>
                <a:spcPts val="1600"/>
              </a:spcBef>
              <a:spcAft>
                <a:spcPts val="1600"/>
              </a:spcAft>
              <a:buNone/>
            </a:pPr>
            <a:endParaRPr/>
          </a:p>
        </p:txBody>
      </p:sp>
      <p:pic>
        <p:nvPicPr>
          <p:cNvPr id="230" name="Google Shape;230;p33" descr="Related image"/>
          <p:cNvPicPr preferRelativeResize="0"/>
          <p:nvPr/>
        </p:nvPicPr>
        <p:blipFill>
          <a:blip r:embed="rId3">
            <a:alphaModFix/>
          </a:blip>
          <a:stretch>
            <a:fillRect/>
          </a:stretch>
        </p:blipFill>
        <p:spPr>
          <a:xfrm>
            <a:off x="5174225" y="1318650"/>
            <a:ext cx="3374400" cy="337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Interpretation of the data</a:t>
            </a: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title"/>
          </p:nvPr>
        </p:nvSpPr>
        <p:spPr>
          <a:xfrm>
            <a:off x="730000" y="11854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Maryland Department of Planning</a:t>
            </a:r>
            <a:endParaRPr/>
          </a:p>
        </p:txBody>
      </p:sp>
      <p:sp>
        <p:nvSpPr>
          <p:cNvPr id="241" name="Google Shape;241;p35"/>
          <p:cNvSpPr txBox="1">
            <a:spLocks noGrp="1"/>
          </p:cNvSpPr>
          <p:nvPr>
            <p:ph type="subTitle" idx="1"/>
          </p:nvPr>
        </p:nvSpPr>
        <p:spPr>
          <a:xfrm>
            <a:off x="730000" y="263697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Maryland Counties Gender Characteristics.</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51% of people in PG county Women</a:t>
            </a:r>
            <a:endParaRPr/>
          </a:p>
          <a:p>
            <a:pPr marL="914400" lvl="1" indent="-330200" algn="l" rtl="0">
              <a:spcBef>
                <a:spcPts val="0"/>
              </a:spcBef>
              <a:spcAft>
                <a:spcPts val="0"/>
              </a:spcAft>
              <a:buSzPts val="1600"/>
              <a:buChar char="○"/>
            </a:pPr>
            <a:r>
              <a:rPr lang="en"/>
              <a:t>Average population in MD county is 274,304</a:t>
            </a:r>
            <a:endParaRPr/>
          </a:p>
          <a:p>
            <a:pPr marL="914400" lvl="1" indent="-330200" algn="l" rtl="0">
              <a:spcBef>
                <a:spcPts val="0"/>
              </a:spcBef>
              <a:spcAft>
                <a:spcPts val="0"/>
              </a:spcAft>
              <a:buSzPts val="1600"/>
              <a:buChar char="○"/>
            </a:pPr>
            <a:r>
              <a:rPr lang="en"/>
              <a:t>53% of MD’s population are people of color</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42" name="Google Shape;242;p35" title="Chart"/>
          <p:cNvPicPr preferRelativeResize="0"/>
          <p:nvPr/>
        </p:nvPicPr>
        <p:blipFill>
          <a:blip r:embed="rId3">
            <a:alphaModFix/>
          </a:blip>
          <a:stretch>
            <a:fillRect/>
          </a:stretch>
        </p:blipFill>
        <p:spPr>
          <a:xfrm>
            <a:off x="3965000" y="0"/>
            <a:ext cx="5178999"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Maryland Department of Planning</a:t>
            </a:r>
            <a:endParaRPr/>
          </a:p>
        </p:txBody>
      </p:sp>
      <p:sp>
        <p:nvSpPr>
          <p:cNvPr id="248" name="Google Shape;248;p3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Maryland Counties Racial Characteristics </a:t>
            </a:r>
            <a:endParaRPr/>
          </a:p>
          <a:p>
            <a:pPr marL="457200" lvl="0" indent="-330200" algn="l" rtl="0">
              <a:spcBef>
                <a:spcPts val="0"/>
              </a:spcBef>
              <a:spcAft>
                <a:spcPts val="0"/>
              </a:spcAft>
              <a:buSzPts val="1600"/>
              <a:buChar char="●"/>
            </a:pPr>
            <a:r>
              <a:rPr lang="en"/>
              <a:t>PG County is 83.4% people of color, the most diverse county in Maryland</a:t>
            </a:r>
            <a:endParaRPr/>
          </a:p>
        </p:txBody>
      </p:sp>
      <p:pic>
        <p:nvPicPr>
          <p:cNvPr id="249" name="Google Shape;249;p36" title="Chart"/>
          <p:cNvPicPr preferRelativeResize="0"/>
          <p:nvPr/>
        </p:nvPicPr>
        <p:blipFill>
          <a:blip r:embed="rId3">
            <a:alphaModFix/>
          </a:blip>
          <a:stretch>
            <a:fillRect/>
          </a:stretch>
        </p:blipFill>
        <p:spPr>
          <a:xfrm>
            <a:off x="4572000" y="0"/>
            <a:ext cx="4572000"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title"/>
          </p:nvPr>
        </p:nvSpPr>
        <p:spPr>
          <a:xfrm>
            <a:off x="730000" y="1318650"/>
            <a:ext cx="3300900" cy="13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Maryland Department of Planning</a:t>
            </a:r>
            <a:endParaRPr/>
          </a:p>
        </p:txBody>
      </p:sp>
      <p:sp>
        <p:nvSpPr>
          <p:cNvPr id="255" name="Google Shape;255;p37"/>
          <p:cNvSpPr txBox="1">
            <a:spLocks noGrp="1"/>
          </p:cNvSpPr>
          <p:nvPr>
            <p:ph type="subTitle" idx="1"/>
          </p:nvPr>
        </p:nvSpPr>
        <p:spPr>
          <a:xfrm>
            <a:off x="730000" y="2782400"/>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Maryland Counties Educational Characteristics.</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64%  of PG County population over the age of 25 have some college experience but no degree</a:t>
            </a:r>
            <a:endParaRPr/>
          </a:p>
        </p:txBody>
      </p:sp>
      <p:pic>
        <p:nvPicPr>
          <p:cNvPr id="256" name="Google Shape;256;p37" title="Chart"/>
          <p:cNvPicPr preferRelativeResize="0"/>
          <p:nvPr/>
        </p:nvPicPr>
        <p:blipFill>
          <a:blip r:embed="rId3">
            <a:alphaModFix/>
          </a:blip>
          <a:stretch>
            <a:fillRect/>
          </a:stretch>
        </p:blipFill>
        <p:spPr>
          <a:xfrm>
            <a:off x="4572000" y="0"/>
            <a:ext cx="4572000"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Maryland Department of Planning</a:t>
            </a:r>
            <a:endParaRPr/>
          </a:p>
        </p:txBody>
      </p:sp>
      <p:sp>
        <p:nvSpPr>
          <p:cNvPr id="262" name="Google Shape;262;p38"/>
          <p:cNvSpPr txBox="1">
            <a:spLocks noGrp="1"/>
          </p:cNvSpPr>
          <p:nvPr>
            <p:ph type="subTitle" idx="1"/>
          </p:nvPr>
        </p:nvSpPr>
        <p:spPr>
          <a:xfrm>
            <a:off x="730000" y="27414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Maryland Counties Economic Characteristics: Employment </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8% of PG population is unemployed </a:t>
            </a:r>
            <a:endParaRPr/>
          </a:p>
          <a:p>
            <a:pPr marL="457200" lvl="0" indent="-330200" algn="l" rtl="0">
              <a:spcBef>
                <a:spcPts val="0"/>
              </a:spcBef>
              <a:spcAft>
                <a:spcPts val="0"/>
              </a:spcAft>
              <a:buSzPts val="1600"/>
              <a:buChar char="●"/>
            </a:pPr>
            <a:r>
              <a:rPr lang="en"/>
              <a:t>Average percentage of unemployed  population in MD countie is 6.7%</a:t>
            </a:r>
            <a:endParaRPr/>
          </a:p>
        </p:txBody>
      </p:sp>
      <p:pic>
        <p:nvPicPr>
          <p:cNvPr id="263" name="Google Shape;263;p38" title="Chart"/>
          <p:cNvPicPr preferRelativeResize="0"/>
          <p:nvPr/>
        </p:nvPicPr>
        <p:blipFill>
          <a:blip r:embed="rId3">
            <a:alphaModFix/>
          </a:blip>
          <a:stretch>
            <a:fillRect/>
          </a:stretch>
        </p:blipFill>
        <p:spPr>
          <a:xfrm>
            <a:off x="4572000" y="0"/>
            <a:ext cx="4572000" cy="51434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9"/>
          <p:cNvSpPr txBox="1">
            <a:spLocks noGrp="1"/>
          </p:cNvSpPr>
          <p:nvPr>
            <p:ph type="title"/>
          </p:nvPr>
        </p:nvSpPr>
        <p:spPr>
          <a:xfrm>
            <a:off x="684450" y="1273150"/>
            <a:ext cx="3301200" cy="13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of non-IT courses vs IT courses</a:t>
            </a:r>
            <a:endParaRPr/>
          </a:p>
          <a:p>
            <a:pPr marL="0" lvl="0" indent="0" algn="l" rtl="0">
              <a:spcBef>
                <a:spcPts val="0"/>
              </a:spcBef>
              <a:spcAft>
                <a:spcPts val="0"/>
              </a:spcAft>
              <a:buNone/>
            </a:pPr>
            <a:endParaRPr/>
          </a:p>
        </p:txBody>
      </p:sp>
      <p:sp>
        <p:nvSpPr>
          <p:cNvPr id="269" name="Google Shape;269;p3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70" name="Google Shape;270;p39"/>
          <p:cNvSpPr txBox="1">
            <a:spLocks noGrp="1"/>
          </p:cNvSpPr>
          <p:nvPr>
            <p:ph type="body" idx="4294967295"/>
          </p:nvPr>
        </p:nvSpPr>
        <p:spPr>
          <a:xfrm>
            <a:off x="607500" y="2784550"/>
            <a:ext cx="3774300" cy="7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Montgomery County Education Tuition Assistance Program</a:t>
            </a:r>
            <a:endParaRPr/>
          </a:p>
          <a:p>
            <a:pPr marL="457200" lvl="0" indent="-311150" algn="l" rtl="0">
              <a:spcBef>
                <a:spcPts val="1600"/>
              </a:spcBef>
              <a:spcAft>
                <a:spcPts val="0"/>
              </a:spcAft>
              <a:buSzPts val="1300"/>
              <a:buChar char="●"/>
            </a:pPr>
            <a:r>
              <a:rPr lang="en"/>
              <a:t>Total amount spent on tuition assistance for IT courses is $16,400 in 2018</a:t>
            </a:r>
            <a:endParaRPr/>
          </a:p>
          <a:p>
            <a:pPr marL="457200" lvl="0" indent="-311150" algn="l" rtl="0">
              <a:spcBef>
                <a:spcPts val="1600"/>
              </a:spcBef>
              <a:spcAft>
                <a:spcPts val="0"/>
              </a:spcAft>
              <a:buSzPts val="1300"/>
              <a:buChar char="●"/>
            </a:pPr>
            <a:r>
              <a:rPr lang="en"/>
              <a:t>5 Departments requested T.A. (Correction &amp; Rehabilitation, Health &amp; Human Services, Housing &amp; Community Affairs, Technology Services, Transportation</a:t>
            </a:r>
            <a:endParaRPr/>
          </a:p>
          <a:p>
            <a:pPr marL="0" lvl="0" indent="0" algn="l" rtl="0">
              <a:spcBef>
                <a:spcPts val="1600"/>
              </a:spcBef>
              <a:spcAft>
                <a:spcPts val="1600"/>
              </a:spcAft>
              <a:buNone/>
            </a:pPr>
            <a:endParaRPr/>
          </a:p>
        </p:txBody>
      </p:sp>
      <p:sp>
        <p:nvSpPr>
          <p:cNvPr id="271" name="Google Shape;271;p39"/>
          <p:cNvSpPr txBox="1">
            <a:spLocks noGrp="1"/>
          </p:cNvSpPr>
          <p:nvPr>
            <p:ph type="body" idx="4294967295"/>
          </p:nvPr>
        </p:nvSpPr>
        <p:spPr>
          <a:xfrm>
            <a:off x="4575425" y="0"/>
            <a:ext cx="4572000" cy="88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b="1"/>
              <a:t>Non Tech courses cost $50 MORE than technical courses</a:t>
            </a:r>
            <a:endParaRPr sz="2400" b="1"/>
          </a:p>
        </p:txBody>
      </p:sp>
      <p:pic>
        <p:nvPicPr>
          <p:cNvPr id="272" name="Google Shape;272;p39" title="Chart"/>
          <p:cNvPicPr preferRelativeResize="0"/>
          <p:nvPr/>
        </p:nvPicPr>
        <p:blipFill>
          <a:blip r:embed="rId3">
            <a:alphaModFix/>
          </a:blip>
          <a:stretch>
            <a:fillRect/>
          </a:stretch>
        </p:blipFill>
        <p:spPr>
          <a:xfrm>
            <a:off x="4572000" y="1366625"/>
            <a:ext cx="4572000" cy="3632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xfrm>
            <a:off x="727800" y="10929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Related Courses Taken Through MoCo Ed &amp; Tuitions Assistance Program in 2018</a:t>
            </a:r>
            <a:endParaRPr/>
          </a:p>
        </p:txBody>
      </p:sp>
      <p:sp>
        <p:nvSpPr>
          <p:cNvPr id="278" name="Google Shape;278;p40"/>
          <p:cNvSpPr txBox="1">
            <a:spLocks noGrp="1"/>
          </p:cNvSpPr>
          <p:nvPr>
            <p:ph type="body" idx="1"/>
          </p:nvPr>
        </p:nvSpPr>
        <p:spPr>
          <a:xfrm>
            <a:off x="356025" y="1945150"/>
            <a:ext cx="4216200" cy="3198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900"/>
              <a:t>1.</a:t>
            </a:r>
            <a:r>
              <a:rPr lang="en" sz="900">
                <a:latin typeface="Times New Roman"/>
                <a:ea typeface="Times New Roman"/>
                <a:cs typeface="Times New Roman"/>
                <a:sym typeface="Times New Roman"/>
              </a:rPr>
              <a:t>   </a:t>
            </a:r>
            <a:r>
              <a:rPr lang="en" sz="900"/>
              <a:t>BEGINNING WORD PROCESSING CMSY 102</a:t>
            </a:r>
            <a:endParaRPr sz="900"/>
          </a:p>
          <a:p>
            <a:pPr marL="0" lvl="0" indent="0" algn="l" rtl="0">
              <a:lnSpc>
                <a:spcPct val="100000"/>
              </a:lnSpc>
              <a:spcBef>
                <a:spcPts val="1000"/>
              </a:spcBef>
              <a:spcAft>
                <a:spcPts val="0"/>
              </a:spcAft>
              <a:buClr>
                <a:srgbClr val="000000"/>
              </a:buClr>
              <a:buSzPts val="1100"/>
              <a:buFont typeface="Arial"/>
              <a:buNone/>
            </a:pPr>
            <a:r>
              <a:rPr lang="en" sz="900"/>
              <a:t>2.</a:t>
            </a:r>
            <a:r>
              <a:rPr lang="en" sz="900">
                <a:latin typeface="Times New Roman"/>
                <a:ea typeface="Times New Roman"/>
                <a:cs typeface="Times New Roman"/>
                <a:sym typeface="Times New Roman"/>
              </a:rPr>
              <a:t>  </a:t>
            </a:r>
            <a:r>
              <a:rPr lang="en" sz="900"/>
              <a:t>COMPUTER BASICS</a:t>
            </a:r>
            <a:endParaRPr sz="900"/>
          </a:p>
          <a:p>
            <a:pPr marL="0" lvl="0" indent="0" algn="l" rtl="0">
              <a:lnSpc>
                <a:spcPct val="100000"/>
              </a:lnSpc>
              <a:spcBef>
                <a:spcPts val="1000"/>
              </a:spcBef>
              <a:spcAft>
                <a:spcPts val="0"/>
              </a:spcAft>
              <a:buClr>
                <a:srgbClr val="000000"/>
              </a:buClr>
              <a:buSzPts val="1100"/>
              <a:buFont typeface="Arial"/>
              <a:buNone/>
            </a:pPr>
            <a:r>
              <a:rPr lang="en" sz="900"/>
              <a:t>3.</a:t>
            </a:r>
            <a:r>
              <a:rPr lang="en" sz="900">
                <a:latin typeface="Times New Roman"/>
                <a:ea typeface="Times New Roman"/>
                <a:cs typeface="Times New Roman"/>
                <a:sym typeface="Times New Roman"/>
              </a:rPr>
              <a:t>  </a:t>
            </a:r>
            <a:r>
              <a:rPr lang="en" sz="900"/>
              <a:t>WEB DESIGN CERTIFICATE</a:t>
            </a:r>
            <a:endParaRPr sz="900"/>
          </a:p>
          <a:p>
            <a:pPr marL="0" lvl="0" indent="0" algn="l" rtl="0">
              <a:lnSpc>
                <a:spcPct val="100000"/>
              </a:lnSpc>
              <a:spcBef>
                <a:spcPts val="1000"/>
              </a:spcBef>
              <a:spcAft>
                <a:spcPts val="0"/>
              </a:spcAft>
              <a:buClr>
                <a:srgbClr val="000000"/>
              </a:buClr>
              <a:buSzPts val="1100"/>
              <a:buFont typeface="Arial"/>
              <a:buNone/>
            </a:pPr>
            <a:r>
              <a:rPr lang="en" sz="900"/>
              <a:t>4.</a:t>
            </a:r>
            <a:r>
              <a:rPr lang="en" sz="900">
                <a:latin typeface="Times New Roman"/>
                <a:ea typeface="Times New Roman"/>
                <a:cs typeface="Times New Roman"/>
                <a:sym typeface="Times New Roman"/>
              </a:rPr>
              <a:t>  </a:t>
            </a:r>
            <a:r>
              <a:rPr lang="en" sz="900"/>
              <a:t>NETWORK ENGINEER ALL ACCESS TRAINING</a:t>
            </a:r>
            <a:endParaRPr sz="900"/>
          </a:p>
          <a:p>
            <a:pPr marL="0" lvl="0" indent="0" algn="l" rtl="0">
              <a:lnSpc>
                <a:spcPct val="100000"/>
              </a:lnSpc>
              <a:spcBef>
                <a:spcPts val="1000"/>
              </a:spcBef>
              <a:spcAft>
                <a:spcPts val="0"/>
              </a:spcAft>
              <a:buClr>
                <a:srgbClr val="000000"/>
              </a:buClr>
              <a:buSzPts val="1100"/>
              <a:buFont typeface="Arial"/>
              <a:buNone/>
            </a:pPr>
            <a:r>
              <a:rPr lang="en" sz="900"/>
              <a:t>5.</a:t>
            </a:r>
            <a:r>
              <a:rPr lang="en" sz="900">
                <a:latin typeface="Times New Roman"/>
                <a:ea typeface="Times New Roman"/>
                <a:cs typeface="Times New Roman"/>
                <a:sym typeface="Times New Roman"/>
              </a:rPr>
              <a:t>  </a:t>
            </a:r>
            <a:r>
              <a:rPr lang="en" sz="900"/>
              <a:t>ACHIEVING ITIL FOUNDATION CERTIFICATION</a:t>
            </a:r>
            <a:endParaRPr sz="900"/>
          </a:p>
          <a:p>
            <a:pPr marL="0" lvl="0" indent="0" algn="l" rtl="0">
              <a:lnSpc>
                <a:spcPct val="100000"/>
              </a:lnSpc>
              <a:spcBef>
                <a:spcPts val="1000"/>
              </a:spcBef>
              <a:spcAft>
                <a:spcPts val="0"/>
              </a:spcAft>
              <a:buClr>
                <a:srgbClr val="000000"/>
              </a:buClr>
              <a:buSzPts val="1100"/>
              <a:buFont typeface="Arial"/>
              <a:buNone/>
            </a:pPr>
            <a:r>
              <a:rPr lang="en" sz="900"/>
              <a:t>6.</a:t>
            </a:r>
            <a:r>
              <a:rPr lang="en" sz="900">
                <a:latin typeface="Times New Roman"/>
                <a:ea typeface="Times New Roman"/>
                <a:cs typeface="Times New Roman"/>
                <a:sym typeface="Times New Roman"/>
              </a:rPr>
              <a:t>  </a:t>
            </a:r>
            <a:r>
              <a:rPr lang="en" sz="900"/>
              <a:t>SEC401 - SANS SECURITY ESSENTIALS BOOTCAMP</a:t>
            </a:r>
            <a:endParaRPr sz="900"/>
          </a:p>
          <a:p>
            <a:pPr marL="0" lvl="0" indent="0" algn="l" rtl="0">
              <a:lnSpc>
                <a:spcPct val="100000"/>
              </a:lnSpc>
              <a:spcBef>
                <a:spcPts val="1000"/>
              </a:spcBef>
              <a:spcAft>
                <a:spcPts val="0"/>
              </a:spcAft>
              <a:buClr>
                <a:srgbClr val="000000"/>
              </a:buClr>
              <a:buSzPts val="1100"/>
              <a:buFont typeface="Arial"/>
              <a:buNone/>
            </a:pPr>
            <a:r>
              <a:rPr lang="en" sz="900"/>
              <a:t>7.</a:t>
            </a:r>
            <a:r>
              <a:rPr lang="en" sz="900">
                <a:latin typeface="Times New Roman"/>
                <a:ea typeface="Times New Roman"/>
                <a:cs typeface="Times New Roman"/>
                <a:sym typeface="Times New Roman"/>
              </a:rPr>
              <a:t>  </a:t>
            </a:r>
            <a:r>
              <a:rPr lang="en" sz="900"/>
              <a:t>FUNDAMENTALS OF NETWORKING</a:t>
            </a:r>
            <a:endParaRPr sz="900"/>
          </a:p>
          <a:p>
            <a:pPr marL="0" lvl="0" indent="0" algn="l" rtl="0">
              <a:lnSpc>
                <a:spcPct val="100000"/>
              </a:lnSpc>
              <a:spcBef>
                <a:spcPts val="1000"/>
              </a:spcBef>
              <a:spcAft>
                <a:spcPts val="0"/>
              </a:spcAft>
              <a:buClr>
                <a:srgbClr val="000000"/>
              </a:buClr>
              <a:buSzPts val="1100"/>
              <a:buFont typeface="Arial"/>
              <a:buNone/>
            </a:pPr>
            <a:r>
              <a:rPr lang="en" sz="900"/>
              <a:t>8.</a:t>
            </a:r>
            <a:r>
              <a:rPr lang="en" sz="900">
                <a:latin typeface="Times New Roman"/>
                <a:ea typeface="Times New Roman"/>
                <a:cs typeface="Times New Roman"/>
                <a:sym typeface="Times New Roman"/>
              </a:rPr>
              <a:t>  </a:t>
            </a:r>
            <a:r>
              <a:rPr lang="en" sz="900"/>
              <a:t>COMPTIA A +, NETWORK +, AND SECURITY + BUNDLE ONLINE COURSE</a:t>
            </a:r>
            <a:endParaRPr sz="900"/>
          </a:p>
          <a:p>
            <a:pPr marL="0" lvl="0" indent="0" algn="l" rtl="0">
              <a:lnSpc>
                <a:spcPct val="100000"/>
              </a:lnSpc>
              <a:spcBef>
                <a:spcPts val="1000"/>
              </a:spcBef>
              <a:spcAft>
                <a:spcPts val="0"/>
              </a:spcAft>
              <a:buClr>
                <a:srgbClr val="000000"/>
              </a:buClr>
              <a:buSzPts val="1100"/>
              <a:buFont typeface="Arial"/>
              <a:buNone/>
            </a:pPr>
            <a:r>
              <a:rPr lang="en" sz="900"/>
              <a:t>9.</a:t>
            </a:r>
            <a:r>
              <a:rPr lang="en" sz="900">
                <a:latin typeface="Times New Roman"/>
                <a:ea typeface="Times New Roman"/>
                <a:cs typeface="Times New Roman"/>
                <a:sym typeface="Times New Roman"/>
              </a:rPr>
              <a:t>  </a:t>
            </a:r>
            <a:r>
              <a:rPr lang="en" sz="900"/>
              <a:t>FOR585 ADVANCED SMARTPHONE FORENSICS</a:t>
            </a:r>
            <a:endParaRPr sz="900"/>
          </a:p>
          <a:p>
            <a:pPr marL="0" lvl="0" indent="0" algn="l" rtl="0">
              <a:lnSpc>
                <a:spcPct val="100000"/>
              </a:lnSpc>
              <a:spcBef>
                <a:spcPts val="1000"/>
              </a:spcBef>
              <a:spcAft>
                <a:spcPts val="0"/>
              </a:spcAft>
              <a:buClr>
                <a:srgbClr val="000000"/>
              </a:buClr>
              <a:buSzPts val="1100"/>
              <a:buFont typeface="Arial"/>
              <a:buNone/>
            </a:pPr>
            <a:r>
              <a:rPr lang="en" sz="900"/>
              <a:t>10.</a:t>
            </a:r>
            <a:r>
              <a:rPr lang="en" sz="900">
                <a:latin typeface="Times New Roman"/>
                <a:ea typeface="Times New Roman"/>
                <a:cs typeface="Times New Roman"/>
                <a:sym typeface="Times New Roman"/>
              </a:rPr>
              <a:t>  </a:t>
            </a:r>
            <a:r>
              <a:rPr lang="en" sz="900"/>
              <a:t>ISE 5200-HACKING TECHNIQUES AND INCIDENT RESPONSE</a:t>
            </a:r>
            <a:endParaRPr sz="900"/>
          </a:p>
          <a:p>
            <a:pPr marL="0" lvl="0" indent="0" algn="l" rtl="0">
              <a:lnSpc>
                <a:spcPct val="100000"/>
              </a:lnSpc>
              <a:spcBef>
                <a:spcPts val="1000"/>
              </a:spcBef>
              <a:spcAft>
                <a:spcPts val="1000"/>
              </a:spcAft>
              <a:buNone/>
            </a:pPr>
            <a:r>
              <a:rPr lang="en" sz="900"/>
              <a:t>11.</a:t>
            </a:r>
            <a:r>
              <a:rPr lang="en" sz="900">
                <a:latin typeface="Times New Roman"/>
                <a:ea typeface="Times New Roman"/>
                <a:cs typeface="Times New Roman"/>
                <a:sym typeface="Times New Roman"/>
              </a:rPr>
              <a:t>  </a:t>
            </a:r>
            <a:r>
              <a:rPr lang="en" sz="900"/>
              <a:t>CISCO ADVANCED ROUTING AND SWITCHING TECHNOLOGIES: INTERNETWORKING 3</a:t>
            </a:r>
            <a:endParaRPr sz="900"/>
          </a:p>
        </p:txBody>
      </p:sp>
      <p:sp>
        <p:nvSpPr>
          <p:cNvPr id="279" name="Google Shape;279;p40"/>
          <p:cNvSpPr txBox="1">
            <a:spLocks noGrp="1"/>
          </p:cNvSpPr>
          <p:nvPr>
            <p:ph type="body" idx="2"/>
          </p:nvPr>
        </p:nvSpPr>
        <p:spPr>
          <a:xfrm>
            <a:off x="4575200" y="1945075"/>
            <a:ext cx="4568700" cy="3198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t>12.</a:t>
            </a:r>
            <a:r>
              <a:rPr lang="en" sz="900">
                <a:latin typeface="Times New Roman"/>
                <a:ea typeface="Times New Roman"/>
                <a:cs typeface="Times New Roman"/>
                <a:sym typeface="Times New Roman"/>
              </a:rPr>
              <a:t>  </a:t>
            </a:r>
            <a:r>
              <a:rPr lang="en" sz="900"/>
              <a:t>CISCO PROJECT-BASED LEARNING: INTERNETWORKING 4</a:t>
            </a:r>
            <a:endParaRPr sz="900"/>
          </a:p>
          <a:p>
            <a:pPr marL="0" lvl="0" indent="0" algn="l" rtl="0">
              <a:lnSpc>
                <a:spcPct val="100000"/>
              </a:lnSpc>
              <a:spcBef>
                <a:spcPts val="1000"/>
              </a:spcBef>
              <a:spcAft>
                <a:spcPts val="0"/>
              </a:spcAft>
              <a:buClr>
                <a:srgbClr val="000000"/>
              </a:buClr>
              <a:buSzPts val="1100"/>
              <a:buFont typeface="Arial"/>
              <a:buNone/>
            </a:pPr>
            <a:r>
              <a:rPr lang="en" sz="900"/>
              <a:t>13. CISCO NETWORKING FUNDAMENTALS: INTERNETWORKING</a:t>
            </a:r>
            <a:endParaRPr sz="900"/>
          </a:p>
          <a:p>
            <a:pPr marL="0" lvl="0" indent="0" algn="l" rtl="0">
              <a:lnSpc>
                <a:spcPct val="100000"/>
              </a:lnSpc>
              <a:spcBef>
                <a:spcPts val="1000"/>
              </a:spcBef>
              <a:spcAft>
                <a:spcPts val="0"/>
              </a:spcAft>
              <a:buClr>
                <a:srgbClr val="000000"/>
              </a:buClr>
              <a:buSzPts val="1100"/>
              <a:buFont typeface="Arial"/>
              <a:buNone/>
            </a:pPr>
            <a:r>
              <a:rPr lang="en" sz="900"/>
              <a:t>14. CISCO NETWORKING ROUTER TECHNOLOGIES: INTERNETWORKING 2</a:t>
            </a:r>
            <a:endParaRPr sz="900"/>
          </a:p>
          <a:p>
            <a:pPr marL="0" lvl="0" indent="0" algn="l" rtl="0">
              <a:lnSpc>
                <a:spcPct val="100000"/>
              </a:lnSpc>
              <a:spcBef>
                <a:spcPts val="1000"/>
              </a:spcBef>
              <a:spcAft>
                <a:spcPts val="0"/>
              </a:spcAft>
              <a:buClr>
                <a:srgbClr val="000000"/>
              </a:buClr>
              <a:buSzPts val="1100"/>
              <a:buFont typeface="Arial"/>
              <a:buNone/>
            </a:pPr>
            <a:r>
              <a:rPr lang="en" sz="900"/>
              <a:t>15. ITE 115 - INTRO COMPUTER APPL/CONCEPTS</a:t>
            </a:r>
            <a:endParaRPr sz="900"/>
          </a:p>
          <a:p>
            <a:pPr marL="0" lvl="0" indent="0" algn="l" rtl="0">
              <a:lnSpc>
                <a:spcPct val="100000"/>
              </a:lnSpc>
              <a:spcBef>
                <a:spcPts val="1000"/>
              </a:spcBef>
              <a:spcAft>
                <a:spcPts val="0"/>
              </a:spcAft>
              <a:buClr>
                <a:srgbClr val="000000"/>
              </a:buClr>
              <a:buSzPts val="1100"/>
              <a:buFont typeface="Arial"/>
              <a:buNone/>
            </a:pPr>
            <a:r>
              <a:rPr lang="en" sz="900"/>
              <a:t>16. ITN 100 - INTRO/TELECOMMUNICATIONS</a:t>
            </a:r>
            <a:endParaRPr sz="900"/>
          </a:p>
          <a:p>
            <a:pPr marL="0" lvl="0" indent="0" algn="l" rtl="0">
              <a:lnSpc>
                <a:spcPct val="100000"/>
              </a:lnSpc>
              <a:spcBef>
                <a:spcPts val="1000"/>
              </a:spcBef>
              <a:spcAft>
                <a:spcPts val="0"/>
              </a:spcAft>
              <a:buClr>
                <a:srgbClr val="000000"/>
              </a:buClr>
              <a:buSzPts val="1100"/>
              <a:buFont typeface="Arial"/>
              <a:buNone/>
            </a:pPr>
            <a:r>
              <a:rPr lang="en" sz="900"/>
              <a:t>17. ITN 260 -NETWORK SEC. BASICS</a:t>
            </a:r>
            <a:endParaRPr sz="900"/>
          </a:p>
          <a:p>
            <a:pPr marL="0" lvl="0" indent="0" algn="l" rtl="0">
              <a:lnSpc>
                <a:spcPct val="100000"/>
              </a:lnSpc>
              <a:spcBef>
                <a:spcPts val="1000"/>
              </a:spcBef>
              <a:spcAft>
                <a:spcPts val="0"/>
              </a:spcAft>
              <a:buClr>
                <a:srgbClr val="000000"/>
              </a:buClr>
              <a:buSzPts val="1100"/>
              <a:buFont typeface="Arial"/>
              <a:buNone/>
            </a:pPr>
            <a:r>
              <a:rPr lang="en" sz="900"/>
              <a:t>18. ITE 221 - E80W PC HARDWARE &amp; O/S ARCHITECTURE</a:t>
            </a:r>
            <a:endParaRPr sz="900"/>
          </a:p>
          <a:p>
            <a:pPr marL="0" lvl="0" indent="0" algn="l" rtl="0">
              <a:lnSpc>
                <a:spcPct val="100000"/>
              </a:lnSpc>
              <a:spcBef>
                <a:spcPts val="1000"/>
              </a:spcBef>
              <a:spcAft>
                <a:spcPts val="0"/>
              </a:spcAft>
              <a:buClr>
                <a:srgbClr val="000000"/>
              </a:buClr>
              <a:buSzPts val="1100"/>
              <a:buFont typeface="Arial"/>
              <a:buNone/>
            </a:pPr>
            <a:r>
              <a:rPr lang="en" sz="900"/>
              <a:t>19. WEB AND SOCIAL MEDIA DESIGN INTRODUCTION</a:t>
            </a:r>
            <a:endParaRPr sz="900"/>
          </a:p>
          <a:p>
            <a:pPr marL="0" lvl="0" indent="0" algn="l" rtl="0">
              <a:lnSpc>
                <a:spcPct val="100000"/>
              </a:lnSpc>
              <a:spcBef>
                <a:spcPts val="1000"/>
              </a:spcBef>
              <a:spcAft>
                <a:spcPts val="0"/>
              </a:spcAft>
              <a:buClr>
                <a:srgbClr val="000000"/>
              </a:buClr>
              <a:buSzPts val="1100"/>
              <a:buFont typeface="Arial"/>
              <a:buNone/>
            </a:pPr>
            <a:r>
              <a:rPr lang="en" sz="900"/>
              <a:t>20. SOCIAL MEDIA NETWORKING - CREATE AND EFFECTIVELY MANAGE A FACEBOOK SITE</a:t>
            </a:r>
            <a:endParaRPr sz="900"/>
          </a:p>
          <a:p>
            <a:pPr marL="0" lvl="0" indent="0" algn="l" rtl="0">
              <a:lnSpc>
                <a:spcPct val="100000"/>
              </a:lnSpc>
              <a:spcBef>
                <a:spcPts val="1000"/>
              </a:spcBef>
              <a:spcAft>
                <a:spcPts val="0"/>
              </a:spcAft>
              <a:buClr>
                <a:srgbClr val="000000"/>
              </a:buClr>
              <a:buSzPts val="1100"/>
              <a:buFont typeface="Arial"/>
              <a:buNone/>
            </a:pPr>
            <a:r>
              <a:rPr lang="en" sz="900"/>
              <a:t>21. COMPUTER PUBLISHING - INTRODUCTION TO PHOTOSHOP</a:t>
            </a:r>
            <a:endParaRPr sz="900"/>
          </a:p>
          <a:p>
            <a:pPr marL="0" lvl="0" indent="0" algn="l" rtl="0">
              <a:lnSpc>
                <a:spcPct val="100000"/>
              </a:lnSpc>
              <a:spcBef>
                <a:spcPts val="1000"/>
              </a:spcBef>
              <a:spcAft>
                <a:spcPts val="1000"/>
              </a:spcAft>
              <a:buNone/>
            </a:pPr>
            <a:r>
              <a:rPr lang="en" sz="900"/>
              <a:t>22.  CISCO CCNA</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National Median Wage of IT related fields </a:t>
            </a:r>
            <a:endParaRPr/>
          </a:p>
          <a:p>
            <a:pPr marL="0" lvl="0" indent="0" algn="l" rtl="0">
              <a:spcBef>
                <a:spcPts val="0"/>
              </a:spcBef>
              <a:spcAft>
                <a:spcPts val="0"/>
              </a:spcAft>
              <a:buNone/>
            </a:pPr>
            <a:endParaRPr/>
          </a:p>
        </p:txBody>
      </p:sp>
      <p:sp>
        <p:nvSpPr>
          <p:cNvPr id="285" name="Google Shape;285;p4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and Mathematical Occupations were 45% higher than the average occupation in 2017</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900"/>
              <a:t>Employment by major occupational group, 2016 and projected 2026:Table 1.1 Employment by major occupational group, 2016 and projected 2026</a:t>
            </a:r>
            <a:endParaRPr sz="900"/>
          </a:p>
          <a:p>
            <a:pPr marL="0" lvl="0" indent="0" algn="l" rtl="0">
              <a:spcBef>
                <a:spcPts val="0"/>
              </a:spcBef>
              <a:spcAft>
                <a:spcPts val="0"/>
              </a:spcAft>
              <a:buNone/>
            </a:pPr>
            <a:r>
              <a:rPr lang="en" sz="900"/>
              <a:t>Computer and Mathematical </a:t>
            </a:r>
            <a:endParaRPr sz="900"/>
          </a:p>
          <a:p>
            <a:pPr marL="0" lvl="0" indent="0" algn="l" rtl="0">
              <a:spcBef>
                <a:spcPts val="0"/>
              </a:spcBef>
              <a:spcAft>
                <a:spcPts val="0"/>
              </a:spcAft>
              <a:buNone/>
            </a:pPr>
            <a:endParaRPr/>
          </a:p>
        </p:txBody>
      </p:sp>
      <p:sp>
        <p:nvSpPr>
          <p:cNvPr id="286" name="Google Shape;286;p4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7" name="Google Shape;287;p41" title="Chart"/>
          <p:cNvPicPr preferRelativeResize="0"/>
          <p:nvPr/>
        </p:nvPicPr>
        <p:blipFill>
          <a:blip r:embed="rId3">
            <a:alphaModFix/>
          </a:blip>
          <a:stretch>
            <a:fillRect/>
          </a:stretch>
        </p:blipFill>
        <p:spPr>
          <a:xfrm>
            <a:off x="4572000" y="914775"/>
            <a:ext cx="4572000" cy="390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99" name="Google Shape;99;p15"/>
          <p:cNvSpPr txBox="1">
            <a:spLocks noGrp="1"/>
          </p:cNvSpPr>
          <p:nvPr>
            <p:ph type="title"/>
          </p:nvPr>
        </p:nvSpPr>
        <p:spPr>
          <a:xfrm>
            <a:off x="127275" y="225175"/>
            <a:ext cx="4670100" cy="42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t>With the high demand for a diverse and inclusive technical workforce, how can local and state government increase the quality of life and/or socioeconomic status for women of color though strategic partnerships (I.e. grants, scholarships, stipends) with coding boot camps in the Washington metro area?</a:t>
            </a:r>
            <a:endParaRPr sz="1800"/>
          </a:p>
          <a:p>
            <a:pPr marL="0" lvl="0" indent="0" algn="l" rtl="0">
              <a:spcBef>
                <a:spcPts val="0"/>
              </a:spcBef>
              <a:spcAft>
                <a:spcPts val="0"/>
              </a:spcAft>
              <a:buNone/>
            </a:pPr>
            <a:endParaRPr sz="2400"/>
          </a:p>
        </p:txBody>
      </p:sp>
      <p:pic>
        <p:nvPicPr>
          <p:cNvPr id="100" name="Google Shape;100;p15"/>
          <p:cNvPicPr preferRelativeResize="0"/>
          <p:nvPr/>
        </p:nvPicPr>
        <p:blipFill rotWithShape="1">
          <a:blip r:embed="rId4">
            <a:alphaModFix/>
          </a:blip>
          <a:srcRect b="16499"/>
          <a:stretch/>
        </p:blipFill>
        <p:spPr>
          <a:xfrm>
            <a:off x="4797375" y="1047825"/>
            <a:ext cx="4346625" cy="2416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Annual Occupational Openings from 2016-2026</a:t>
            </a:r>
            <a:endParaRPr/>
          </a:p>
          <a:p>
            <a:pPr marL="0" lvl="0" indent="0" algn="l" rtl="0">
              <a:spcBef>
                <a:spcPts val="0"/>
              </a:spcBef>
              <a:spcAft>
                <a:spcPts val="0"/>
              </a:spcAft>
              <a:buNone/>
            </a:pPr>
            <a:endParaRPr/>
          </a:p>
        </p:txBody>
      </p:sp>
      <p:sp>
        <p:nvSpPr>
          <p:cNvPr id="293" name="Google Shape;293;p4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Computer occupations will have 26% greater openings in 2026 compared to the average occupational growth</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sz="900"/>
              <a:t>Employment by major occupational group, 2016 and projected 2026: Table 1.2 Employment by detailed occupation, 2016 and projected 2026</a:t>
            </a:r>
            <a:endParaRPr sz="900"/>
          </a:p>
          <a:p>
            <a:pPr marL="0" lvl="0" indent="0" algn="l" rtl="0">
              <a:spcBef>
                <a:spcPts val="0"/>
              </a:spcBef>
              <a:spcAft>
                <a:spcPts val="0"/>
              </a:spcAft>
              <a:buNone/>
            </a:pPr>
            <a:endParaRPr/>
          </a:p>
        </p:txBody>
      </p:sp>
      <p:pic>
        <p:nvPicPr>
          <p:cNvPr id="294" name="Google Shape;294;p42" title="Chart"/>
          <p:cNvPicPr preferRelativeResize="0"/>
          <p:nvPr/>
        </p:nvPicPr>
        <p:blipFill>
          <a:blip r:embed="rId3">
            <a:alphaModFix/>
          </a:blip>
          <a:stretch>
            <a:fillRect/>
          </a:stretch>
        </p:blipFill>
        <p:spPr>
          <a:xfrm>
            <a:off x="4572000" y="616150"/>
            <a:ext cx="4572000" cy="39046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Projected Employment In 2026 By Occupation</a:t>
            </a:r>
            <a:endParaRPr/>
          </a:p>
          <a:p>
            <a:pPr marL="0" lvl="0" indent="0" algn="l" rtl="0">
              <a:spcBef>
                <a:spcPts val="0"/>
              </a:spcBef>
              <a:spcAft>
                <a:spcPts val="0"/>
              </a:spcAft>
              <a:buNone/>
            </a:pPr>
            <a:endParaRPr/>
          </a:p>
        </p:txBody>
      </p:sp>
      <p:sp>
        <p:nvSpPr>
          <p:cNvPr id="300" name="Google Shape;300;p4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60% of occupations is 2026 is projected to be computer related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900"/>
              <a:t>Employment by major occupational group, 2016 and projected 2026: Table 1.2 Employment by detailed occupation, 2016 and projected 2026</a:t>
            </a:r>
            <a:endParaRPr sz="900"/>
          </a:p>
          <a:p>
            <a:pPr marL="0" lvl="0" indent="0" algn="l" rtl="0">
              <a:spcBef>
                <a:spcPts val="0"/>
              </a:spcBef>
              <a:spcAft>
                <a:spcPts val="0"/>
              </a:spcAft>
              <a:buNone/>
            </a:pPr>
            <a:endParaRPr/>
          </a:p>
        </p:txBody>
      </p:sp>
      <p:pic>
        <p:nvPicPr>
          <p:cNvPr id="301" name="Google Shape;301;p43" title="Chart"/>
          <p:cNvPicPr preferRelativeResize="0"/>
          <p:nvPr/>
        </p:nvPicPr>
        <p:blipFill>
          <a:blip r:embed="rId3">
            <a:alphaModFix/>
          </a:blip>
          <a:stretch>
            <a:fillRect/>
          </a:stretch>
        </p:blipFill>
        <p:spPr>
          <a:xfrm>
            <a:off x="4572000" y="1101325"/>
            <a:ext cx="4572000" cy="2940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4"/>
          <p:cNvSpPr txBox="1">
            <a:spLocks noGrp="1"/>
          </p:cNvSpPr>
          <p:nvPr>
            <p:ph type="title"/>
          </p:nvPr>
        </p:nvSpPr>
        <p:spPr>
          <a:xfrm>
            <a:off x="730000" y="1103800"/>
            <a:ext cx="3658800" cy="21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Median Annual Wage In 2017 For Top 30st Fastest Growing Occupations</a:t>
            </a:r>
            <a:endParaRPr/>
          </a:p>
        </p:txBody>
      </p:sp>
      <p:sp>
        <p:nvSpPr>
          <p:cNvPr id="307" name="Google Shape;307;p44"/>
          <p:cNvSpPr txBox="1">
            <a:spLocks noGrp="1"/>
          </p:cNvSpPr>
          <p:nvPr>
            <p:ph type="subTitle" idx="1"/>
          </p:nvPr>
        </p:nvSpPr>
        <p:spPr>
          <a:xfrm>
            <a:off x="730000" y="3360500"/>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related occupations were making $55,000 more that the average occupation in 2017</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 sz="900"/>
              <a:t>Employment by major occupational group, 2016 and projected 2026: Table 1.3 Fastest growing occupations, 2016 and projected 2026</a:t>
            </a:r>
            <a:endParaRPr sz="900"/>
          </a:p>
          <a:p>
            <a:pPr marL="0" lvl="0" indent="0" algn="l" rtl="0">
              <a:spcBef>
                <a:spcPts val="0"/>
              </a:spcBef>
              <a:spcAft>
                <a:spcPts val="0"/>
              </a:spcAft>
              <a:buNone/>
            </a:pPr>
            <a:endParaRPr sz="900"/>
          </a:p>
        </p:txBody>
      </p:sp>
      <p:pic>
        <p:nvPicPr>
          <p:cNvPr id="308" name="Google Shape;308;p44" title="Chart"/>
          <p:cNvPicPr preferRelativeResize="0"/>
          <p:nvPr/>
        </p:nvPicPr>
        <p:blipFill>
          <a:blip r:embed="rId3">
            <a:alphaModFix/>
          </a:blip>
          <a:stretch>
            <a:fillRect/>
          </a:stretch>
        </p:blipFill>
        <p:spPr>
          <a:xfrm>
            <a:off x="4709700" y="560750"/>
            <a:ext cx="4331825" cy="4022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5"/>
          <p:cNvSpPr txBox="1">
            <a:spLocks noGrp="1"/>
          </p:cNvSpPr>
          <p:nvPr>
            <p:ph type="title"/>
          </p:nvPr>
        </p:nvSpPr>
        <p:spPr>
          <a:xfrm>
            <a:off x="730000" y="1318650"/>
            <a:ext cx="3606900" cy="21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Projected Employment Increase For The Top 30 Fastest Growing Occupations In 2026</a:t>
            </a:r>
            <a:endParaRPr/>
          </a:p>
          <a:p>
            <a:pPr marL="0" lvl="0" indent="0" algn="l" rtl="0">
              <a:spcBef>
                <a:spcPts val="0"/>
              </a:spcBef>
              <a:spcAft>
                <a:spcPts val="0"/>
              </a:spcAft>
              <a:buNone/>
            </a:pPr>
            <a:endParaRPr/>
          </a:p>
        </p:txBody>
      </p:sp>
      <p:sp>
        <p:nvSpPr>
          <p:cNvPr id="314" name="Google Shape;314;p45"/>
          <p:cNvSpPr txBox="1">
            <a:spLocks noGrp="1"/>
          </p:cNvSpPr>
          <p:nvPr>
            <p:ph type="subTitle" idx="1"/>
          </p:nvPr>
        </p:nvSpPr>
        <p:spPr>
          <a:xfrm>
            <a:off x="730000" y="3467550"/>
            <a:ext cx="3300900" cy="14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Between 13%-16% of of the top 30 fastest growing occupation from 2016-2026 are IT related fields</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sz="900"/>
              <a:t>Employment by major occupational group, 2016 and projected 2026: Table 1.3 Fastest growing occupations, 2016 and projected 2026</a:t>
            </a:r>
            <a:endParaRPr sz="900"/>
          </a:p>
        </p:txBody>
      </p:sp>
      <p:pic>
        <p:nvPicPr>
          <p:cNvPr id="315" name="Google Shape;315;p45" title="Chart"/>
          <p:cNvPicPr preferRelativeResize="0"/>
          <p:nvPr/>
        </p:nvPicPr>
        <p:blipFill>
          <a:blip r:embed="rId3">
            <a:alphaModFix/>
          </a:blip>
          <a:stretch>
            <a:fillRect/>
          </a:stretch>
        </p:blipFill>
        <p:spPr>
          <a:xfrm>
            <a:off x="4572000" y="-12"/>
            <a:ext cx="4572001" cy="40481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6"/>
          <p:cNvSpPr txBox="1">
            <a:spLocks noGrp="1"/>
          </p:cNvSpPr>
          <p:nvPr>
            <p:ph type="title"/>
          </p:nvPr>
        </p:nvSpPr>
        <p:spPr>
          <a:xfrm>
            <a:off x="727800" y="1337450"/>
            <a:ext cx="76884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sz="2400"/>
          </a:p>
          <a:p>
            <a:pPr marL="0" lvl="0" indent="0" algn="l" rtl="0">
              <a:spcBef>
                <a:spcPts val="0"/>
              </a:spcBef>
              <a:spcAft>
                <a:spcPts val="0"/>
              </a:spcAft>
              <a:buClr>
                <a:srgbClr val="000000"/>
              </a:buClr>
              <a:buSzPts val="1100"/>
              <a:buFont typeface="Arial"/>
              <a:buNone/>
            </a:pPr>
            <a:r>
              <a:rPr lang="en" sz="2400"/>
              <a:t>PG County’s Investment in Welfare Reform-Work Opportunities</a:t>
            </a:r>
            <a:endParaRPr sz="2400"/>
          </a:p>
          <a:p>
            <a:pPr marL="0" lvl="0" indent="0" algn="l" rtl="0">
              <a:spcBef>
                <a:spcPts val="0"/>
              </a:spcBef>
              <a:spcAft>
                <a:spcPts val="0"/>
              </a:spcAft>
              <a:buNone/>
            </a:pPr>
            <a:endParaRPr/>
          </a:p>
        </p:txBody>
      </p:sp>
      <p:sp>
        <p:nvSpPr>
          <p:cNvPr id="321" name="Google Shape;321;p4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22" name="Google Shape;322;p4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t>2018 Fiscal Year Approved Budget for Department Of Social Services</a:t>
            </a:r>
            <a:endParaRPr b="1"/>
          </a:p>
          <a:p>
            <a:pPr marL="0" lvl="0" indent="0" algn="l" rtl="0">
              <a:spcBef>
                <a:spcPts val="1600"/>
              </a:spcBef>
              <a:spcAft>
                <a:spcPts val="0"/>
              </a:spcAft>
              <a:buClr>
                <a:srgbClr val="000000"/>
              </a:buClr>
              <a:buSzPts val="1100"/>
              <a:buFont typeface="Arial"/>
              <a:buNone/>
            </a:pPr>
            <a:r>
              <a:rPr lang="en"/>
              <a:t>Total Budget:</a:t>
            </a:r>
            <a:endParaRPr/>
          </a:p>
          <a:p>
            <a:pPr marL="0" lvl="0" indent="0" algn="l" rtl="0">
              <a:spcBef>
                <a:spcPts val="1600"/>
              </a:spcBef>
              <a:spcAft>
                <a:spcPts val="0"/>
              </a:spcAft>
              <a:buClr>
                <a:srgbClr val="000000"/>
              </a:buClr>
              <a:buSzPts val="1100"/>
              <a:buFont typeface="Arial"/>
              <a:buNone/>
            </a:pPr>
            <a:r>
              <a:rPr lang="en"/>
              <a:t>$4,780,700</a:t>
            </a:r>
            <a:endParaRPr/>
          </a:p>
          <a:p>
            <a:pPr marL="0" lvl="0" indent="0" algn="l" rtl="0">
              <a:spcBef>
                <a:spcPts val="1600"/>
              </a:spcBef>
              <a:spcAft>
                <a:spcPts val="0"/>
              </a:spcAft>
              <a:buClr>
                <a:srgbClr val="000000"/>
              </a:buClr>
              <a:buSzPts val="1100"/>
              <a:buFont typeface="Arial"/>
              <a:buNone/>
            </a:pPr>
            <a:r>
              <a:rPr lang="en"/>
              <a:t>Work Opportunities:</a:t>
            </a:r>
            <a:endParaRPr/>
          </a:p>
          <a:p>
            <a:pPr marL="0" lvl="0" indent="0" algn="l" rtl="0">
              <a:spcBef>
                <a:spcPts val="1600"/>
              </a:spcBef>
              <a:spcAft>
                <a:spcPts val="1600"/>
              </a:spcAft>
              <a:buClr>
                <a:srgbClr val="000000"/>
              </a:buClr>
              <a:buSzPts val="1100"/>
              <a:buFont typeface="Arial"/>
              <a:buNone/>
            </a:pPr>
            <a:r>
              <a:rPr lang="en"/>
              <a:t>$122,500</a:t>
            </a:r>
            <a:endParaRPr/>
          </a:p>
        </p:txBody>
      </p:sp>
      <p:pic>
        <p:nvPicPr>
          <p:cNvPr id="323" name="Google Shape;323;p46" title="PG County 2018 Fiscal Year Approved Budget for the Department of Social Services "/>
          <p:cNvPicPr preferRelativeResize="0"/>
          <p:nvPr/>
        </p:nvPicPr>
        <p:blipFill>
          <a:blip r:embed="rId3">
            <a:alphaModFix/>
          </a:blip>
          <a:stretch>
            <a:fillRect/>
          </a:stretch>
        </p:blipFill>
        <p:spPr>
          <a:xfrm>
            <a:off x="729325" y="2078875"/>
            <a:ext cx="3774300" cy="2261100"/>
          </a:xfrm>
          <a:prstGeom prst="rect">
            <a:avLst/>
          </a:prstGeom>
          <a:noFill/>
          <a:ln>
            <a:noFill/>
          </a:ln>
          <a:effectLst>
            <a:outerShdw blurRad="57150" dist="19050" dir="5400000" algn="bl" rotWithShape="0">
              <a:srgbClr val="000000">
                <a:alpha val="50000"/>
              </a:srgbClr>
            </a:outerShdw>
          </a:effectLst>
        </p:spPr>
      </p:pic>
      <p:sp>
        <p:nvSpPr>
          <p:cNvPr id="324" name="Google Shape;324;p46"/>
          <p:cNvSpPr txBox="1"/>
          <p:nvPr/>
        </p:nvSpPr>
        <p:spPr>
          <a:xfrm>
            <a:off x="808275" y="4546200"/>
            <a:ext cx="76884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Lato"/>
                <a:ea typeface="Lato"/>
                <a:cs typeface="Lato"/>
                <a:sym typeface="Lato"/>
              </a:rPr>
              <a:t>We can see here that there is a clear minimal investment in work opportunity programs that would have a high ROI if directed correctly. </a:t>
            </a:r>
            <a:endParaRPr>
              <a:solidFill>
                <a:srgbClr val="434343"/>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7"/>
          <p:cNvSpPr txBox="1">
            <a:spLocks noGrp="1"/>
          </p:cNvSpPr>
          <p:nvPr>
            <p:ph type="title"/>
          </p:nvPr>
        </p:nvSpPr>
        <p:spPr>
          <a:xfrm>
            <a:off x="727800" y="1337450"/>
            <a:ext cx="76884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sz="2400"/>
          </a:p>
          <a:p>
            <a:pPr marL="0" lvl="0" indent="0" algn="l" rtl="0">
              <a:spcBef>
                <a:spcPts val="0"/>
              </a:spcBef>
              <a:spcAft>
                <a:spcPts val="0"/>
              </a:spcAft>
              <a:buClr>
                <a:srgbClr val="000000"/>
              </a:buClr>
              <a:buSzPts val="1100"/>
              <a:buFont typeface="Arial"/>
              <a:buNone/>
            </a:pPr>
            <a:r>
              <a:rPr lang="en" sz="2400"/>
              <a:t>PG County’s Investment in Welfare Reform-Work Opportunities</a:t>
            </a:r>
            <a:endParaRPr sz="2400"/>
          </a:p>
          <a:p>
            <a:pPr marL="0" lvl="0" indent="0" algn="l" rtl="0">
              <a:spcBef>
                <a:spcPts val="0"/>
              </a:spcBef>
              <a:spcAft>
                <a:spcPts val="0"/>
              </a:spcAft>
              <a:buNone/>
            </a:pPr>
            <a:endParaRPr/>
          </a:p>
        </p:txBody>
      </p:sp>
      <p:sp>
        <p:nvSpPr>
          <p:cNvPr id="330" name="Google Shape;330;p4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2018 Fiscal Year Approved Budget for Grants</a:t>
            </a:r>
            <a:endParaRPr/>
          </a:p>
          <a:p>
            <a:pPr marL="0" lvl="0" indent="0" algn="l" rtl="0">
              <a:spcBef>
                <a:spcPts val="1600"/>
              </a:spcBef>
              <a:spcAft>
                <a:spcPts val="0"/>
              </a:spcAft>
              <a:buNone/>
            </a:pPr>
            <a:r>
              <a:rPr lang="en"/>
              <a:t>Total Budget:</a:t>
            </a:r>
            <a:endParaRPr/>
          </a:p>
          <a:p>
            <a:pPr marL="0" lvl="0" indent="0" algn="l" rtl="0">
              <a:spcBef>
                <a:spcPts val="1600"/>
              </a:spcBef>
              <a:spcAft>
                <a:spcPts val="0"/>
              </a:spcAft>
              <a:buNone/>
            </a:pPr>
            <a:r>
              <a:rPr lang="en"/>
              <a:t>$202,733,500</a:t>
            </a:r>
            <a:endParaRPr/>
          </a:p>
          <a:p>
            <a:pPr marL="0" lvl="0" indent="0" algn="l" rtl="0">
              <a:spcBef>
                <a:spcPts val="1600"/>
              </a:spcBef>
              <a:spcAft>
                <a:spcPts val="0"/>
              </a:spcAft>
              <a:buNone/>
            </a:pPr>
            <a:r>
              <a:rPr lang="en"/>
              <a:t>Work Opportunities:</a:t>
            </a:r>
            <a:endParaRPr/>
          </a:p>
          <a:p>
            <a:pPr marL="0" lvl="0" indent="0" algn="l" rtl="0">
              <a:spcBef>
                <a:spcPts val="1600"/>
              </a:spcBef>
              <a:spcAft>
                <a:spcPts val="1600"/>
              </a:spcAft>
              <a:buNone/>
            </a:pPr>
            <a:r>
              <a:rPr lang="en"/>
              <a:t>$5,487,700</a:t>
            </a:r>
            <a:endParaRPr/>
          </a:p>
        </p:txBody>
      </p:sp>
      <p:sp>
        <p:nvSpPr>
          <p:cNvPr id="331" name="Google Shape;331;p47"/>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2" name="Google Shape;332;p47" title="PG County 2018 Fiscal Year Approved Budget for Grants "/>
          <p:cNvPicPr preferRelativeResize="0"/>
          <p:nvPr/>
        </p:nvPicPr>
        <p:blipFill>
          <a:blip r:embed="rId3">
            <a:alphaModFix/>
          </a:blip>
          <a:stretch>
            <a:fillRect/>
          </a:stretch>
        </p:blipFill>
        <p:spPr>
          <a:xfrm>
            <a:off x="4643600" y="2078875"/>
            <a:ext cx="3774300" cy="2261100"/>
          </a:xfrm>
          <a:prstGeom prst="rect">
            <a:avLst/>
          </a:prstGeom>
          <a:noFill/>
          <a:ln>
            <a:noFill/>
          </a:ln>
          <a:effectLst>
            <a:outerShdw blurRad="57150" dist="19050" dir="5400000" algn="bl" rotWithShape="0">
              <a:srgbClr val="000000">
                <a:alpha val="50000"/>
              </a:srgbClr>
            </a:outerShdw>
          </a:effectLst>
        </p:spPr>
      </p:pic>
      <p:sp>
        <p:nvSpPr>
          <p:cNvPr id="333" name="Google Shape;333;p47"/>
          <p:cNvSpPr txBox="1"/>
          <p:nvPr/>
        </p:nvSpPr>
        <p:spPr>
          <a:xfrm>
            <a:off x="808275" y="4546200"/>
            <a:ext cx="76884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Lato"/>
                <a:ea typeface="Lato"/>
                <a:cs typeface="Lato"/>
                <a:sym typeface="Lato"/>
              </a:rPr>
              <a:t>We can see here that there is a clear minimal investment in work opportunity programs that would have a high ROI if directed correctly. </a:t>
            </a:r>
            <a:endParaRPr>
              <a:solidFill>
                <a:srgbClr val="434343"/>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What decisions should be made based on our analysis?</a:t>
            </a:r>
            <a:endParaRPr/>
          </a:p>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9"/>
          <p:cNvPicPr preferRelativeResize="0"/>
          <p:nvPr/>
        </p:nvPicPr>
        <p:blipFill rotWithShape="1">
          <a:blip r:embed="rId3">
            <a:alphaModFix/>
          </a:blip>
          <a:srcRect l="-666" t="-800" r="-292" b="800"/>
          <a:stretch/>
        </p:blipFill>
        <p:spPr>
          <a:xfrm>
            <a:off x="-9150" y="0"/>
            <a:ext cx="4594500" cy="5143501"/>
          </a:xfrm>
          <a:prstGeom prst="rect">
            <a:avLst/>
          </a:prstGeom>
          <a:noFill/>
          <a:ln>
            <a:noFill/>
          </a:ln>
        </p:spPr>
      </p:pic>
      <p:sp>
        <p:nvSpPr>
          <p:cNvPr id="344" name="Google Shape;344;p49"/>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highlight>
                  <a:srgbClr val="000000"/>
                </a:highlight>
              </a:rPr>
              <a:t>The solution</a:t>
            </a:r>
            <a:endParaRPr>
              <a:solidFill>
                <a:schemeClr val="lt1"/>
              </a:solidFill>
              <a:highlight>
                <a:srgbClr val="000000"/>
              </a:highlight>
            </a:endParaRPr>
          </a:p>
        </p:txBody>
      </p:sp>
      <p:sp>
        <p:nvSpPr>
          <p:cNvPr id="345" name="Google Shape;345;p49"/>
          <p:cNvSpPr txBox="1">
            <a:spLocks noGrp="1"/>
          </p:cNvSpPr>
          <p:nvPr>
            <p:ph type="body" idx="2"/>
          </p:nvPr>
        </p:nvSpPr>
        <p:spPr>
          <a:xfrm>
            <a:off x="5211150" y="639150"/>
            <a:ext cx="3374400" cy="3865200"/>
          </a:xfrm>
          <a:prstGeom prst="rect">
            <a:avLst/>
          </a:prstGeom>
        </p:spPr>
        <p:txBody>
          <a:bodyPr spcFirstLastPara="1" wrap="square" lIns="91425" tIns="91425" rIns="91425" bIns="91425" anchor="t" anchorCtr="0">
            <a:noAutofit/>
          </a:bodyPr>
          <a:lstStyle/>
          <a:p>
            <a:pPr marL="0" lvl="0" indent="0" algn="l" rtl="0">
              <a:lnSpc>
                <a:spcPct val="160000"/>
              </a:lnSpc>
              <a:spcBef>
                <a:spcPts val="0"/>
              </a:spcBef>
              <a:spcAft>
                <a:spcPts val="0"/>
              </a:spcAft>
              <a:buClr>
                <a:srgbClr val="000000"/>
              </a:buClr>
              <a:buSzPts val="1100"/>
              <a:buFont typeface="Arial"/>
              <a:buNone/>
            </a:pPr>
            <a:r>
              <a:rPr lang="en" sz="1550">
                <a:solidFill>
                  <a:srgbClr val="336799"/>
                </a:solidFill>
              </a:rPr>
              <a:t>“Aid programs that provide women opportunities to better their health, education, and well-being have effects far beyond a single individual. A woman multiplies the impact of an investment made in her future by extending benefits to the world around her, creating a better life for her family and building a strong community.” -USAID</a:t>
            </a:r>
            <a:endParaRPr sz="1550">
              <a:solidFill>
                <a:srgbClr val="336799"/>
              </a:solidFill>
            </a:endParaRPr>
          </a:p>
          <a:p>
            <a:pPr marL="0" lvl="0" indent="0" algn="l" rtl="0">
              <a:spcBef>
                <a:spcPts val="1100"/>
              </a:spcBef>
              <a:spcAft>
                <a:spcPts val="0"/>
              </a:spcAft>
              <a:buClr>
                <a:srgbClr val="000000"/>
              </a:buClr>
              <a:buSzPts val="1100"/>
              <a:buFont typeface="Arial"/>
              <a:buNone/>
            </a:pPr>
            <a:endParaRPr sz="1100">
              <a:solidFill>
                <a:srgbClr val="000000"/>
              </a:solidFill>
            </a:endParaRPr>
          </a:p>
          <a:p>
            <a:pPr marL="0" lvl="0" indent="0" algn="l" rtl="0">
              <a:spcBef>
                <a:spcPts val="0"/>
              </a:spcBef>
              <a:spcAft>
                <a:spcPts val="1600"/>
              </a:spcAft>
              <a:buNone/>
            </a:pP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0"/>
          <p:cNvSpPr txBox="1">
            <a:spLocks noGrp="1"/>
          </p:cNvSpPr>
          <p:nvPr>
            <p:ph type="title"/>
          </p:nvPr>
        </p:nvSpPr>
        <p:spPr>
          <a:xfrm>
            <a:off x="712125" y="630975"/>
            <a:ext cx="7021200" cy="35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PG County, College Park, and the MD State government can sustainably invest in short term education for WOC that would decrease the need for social dependency from the government ,effectively increasing the standard of living as well of quality of life for the whole DMV region</a:t>
            </a:r>
            <a:endParaRPr sz="2800"/>
          </a:p>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727650" y="11413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Bootcamp Timeline</a:t>
            </a:r>
            <a:r>
              <a:rPr lang="en" sz="1400"/>
              <a:t> </a:t>
            </a:r>
            <a:r>
              <a:rPr lang="en" sz="1400" i="1"/>
              <a:t> </a:t>
            </a:r>
            <a:endParaRPr sz="1400" i="1"/>
          </a:p>
          <a:p>
            <a:pPr marL="0" lvl="0" indent="0" algn="l" rtl="0">
              <a:spcBef>
                <a:spcPts val="400"/>
              </a:spcBef>
              <a:spcAft>
                <a:spcPts val="400"/>
              </a:spcAft>
              <a:buNone/>
            </a:pPr>
            <a:endParaRPr sz="1600" i="1"/>
          </a:p>
        </p:txBody>
      </p:sp>
      <p:cxnSp>
        <p:nvCxnSpPr>
          <p:cNvPr id="356" name="Google Shape;356;p51"/>
          <p:cNvCxnSpPr/>
          <p:nvPr/>
        </p:nvCxnSpPr>
        <p:spPr>
          <a:xfrm rot="10800000">
            <a:off x="680050" y="2152465"/>
            <a:ext cx="0" cy="837900"/>
          </a:xfrm>
          <a:prstGeom prst="straightConnector1">
            <a:avLst/>
          </a:prstGeom>
          <a:noFill/>
          <a:ln w="9525" cap="flat" cmpd="sng">
            <a:solidFill>
              <a:schemeClr val="dk2"/>
            </a:solidFill>
            <a:prstDash val="solid"/>
            <a:round/>
            <a:headEnd type="none" w="med" len="med"/>
            <a:tailEnd type="oval" w="med" len="med"/>
          </a:ln>
        </p:spPr>
      </p:cxnSp>
      <p:sp>
        <p:nvSpPr>
          <p:cNvPr id="357" name="Google Shape;357;p51"/>
          <p:cNvSpPr txBox="1">
            <a:spLocks noGrp="1"/>
          </p:cNvSpPr>
          <p:nvPr>
            <p:ph type="title"/>
          </p:nvPr>
        </p:nvSpPr>
        <p:spPr>
          <a:xfrm>
            <a:off x="727112" y="1995899"/>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January 2019</a:t>
            </a:r>
            <a:endParaRPr sz="1800">
              <a:solidFill>
                <a:schemeClr val="dk1"/>
              </a:solidFill>
            </a:endParaRPr>
          </a:p>
        </p:txBody>
      </p:sp>
      <p:sp>
        <p:nvSpPr>
          <p:cNvPr id="358" name="Google Shape;358;p51"/>
          <p:cNvSpPr txBox="1">
            <a:spLocks noGrp="1"/>
          </p:cNvSpPr>
          <p:nvPr>
            <p:ph type="body" idx="1"/>
          </p:nvPr>
        </p:nvSpPr>
        <p:spPr>
          <a:xfrm>
            <a:off x="727112" y="2285925"/>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Classes start </a:t>
            </a:r>
            <a:endParaRPr sz="1200">
              <a:solidFill>
                <a:schemeClr val="dk2"/>
              </a:solidFill>
            </a:endParaRPr>
          </a:p>
        </p:txBody>
      </p:sp>
      <p:cxnSp>
        <p:nvCxnSpPr>
          <p:cNvPr id="359" name="Google Shape;359;p51"/>
          <p:cNvCxnSpPr/>
          <p:nvPr/>
        </p:nvCxnSpPr>
        <p:spPr>
          <a:xfrm>
            <a:off x="2114150" y="3375004"/>
            <a:ext cx="0" cy="837900"/>
          </a:xfrm>
          <a:prstGeom prst="straightConnector1">
            <a:avLst/>
          </a:prstGeom>
          <a:noFill/>
          <a:ln w="9525" cap="flat" cmpd="sng">
            <a:solidFill>
              <a:schemeClr val="dk2"/>
            </a:solidFill>
            <a:prstDash val="solid"/>
            <a:round/>
            <a:headEnd type="none" w="med" len="med"/>
            <a:tailEnd type="oval" w="med" len="med"/>
          </a:ln>
        </p:spPr>
      </p:cxnSp>
      <p:sp>
        <p:nvSpPr>
          <p:cNvPr id="360" name="Google Shape;360;p51"/>
          <p:cNvSpPr txBox="1">
            <a:spLocks noGrp="1"/>
          </p:cNvSpPr>
          <p:nvPr>
            <p:ph type="title"/>
          </p:nvPr>
        </p:nvSpPr>
        <p:spPr>
          <a:xfrm>
            <a:off x="2161212" y="3974191"/>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March 2019</a:t>
            </a:r>
            <a:endParaRPr sz="1800">
              <a:solidFill>
                <a:schemeClr val="dk1"/>
              </a:solidFill>
            </a:endParaRPr>
          </a:p>
        </p:txBody>
      </p:sp>
      <p:sp>
        <p:nvSpPr>
          <p:cNvPr id="361" name="Google Shape;361;p51"/>
          <p:cNvSpPr txBox="1">
            <a:spLocks noGrp="1"/>
          </p:cNvSpPr>
          <p:nvPr>
            <p:ph type="body" idx="1"/>
          </p:nvPr>
        </p:nvSpPr>
        <p:spPr>
          <a:xfrm>
            <a:off x="2161212" y="4264217"/>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Once general skills are met, job training begins </a:t>
            </a:r>
            <a:endParaRPr sz="1200">
              <a:solidFill>
                <a:schemeClr val="dk2"/>
              </a:solidFill>
            </a:endParaRPr>
          </a:p>
        </p:txBody>
      </p:sp>
      <p:cxnSp>
        <p:nvCxnSpPr>
          <p:cNvPr id="362" name="Google Shape;362;p51"/>
          <p:cNvCxnSpPr/>
          <p:nvPr/>
        </p:nvCxnSpPr>
        <p:spPr>
          <a:xfrm rot="10800000">
            <a:off x="4232825" y="2145365"/>
            <a:ext cx="0" cy="837900"/>
          </a:xfrm>
          <a:prstGeom prst="straightConnector1">
            <a:avLst/>
          </a:prstGeom>
          <a:noFill/>
          <a:ln w="9525" cap="flat" cmpd="sng">
            <a:solidFill>
              <a:schemeClr val="dk2"/>
            </a:solidFill>
            <a:prstDash val="solid"/>
            <a:round/>
            <a:headEnd type="none" w="med" len="med"/>
            <a:tailEnd type="oval" w="med" len="med"/>
          </a:ln>
        </p:spPr>
      </p:cxnSp>
      <p:sp>
        <p:nvSpPr>
          <p:cNvPr id="363" name="Google Shape;363;p51"/>
          <p:cNvSpPr txBox="1">
            <a:spLocks noGrp="1"/>
          </p:cNvSpPr>
          <p:nvPr>
            <p:ph type="title"/>
          </p:nvPr>
        </p:nvSpPr>
        <p:spPr>
          <a:xfrm>
            <a:off x="4279887" y="1995911"/>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June 2019</a:t>
            </a:r>
            <a:endParaRPr sz="1800">
              <a:solidFill>
                <a:schemeClr val="dk1"/>
              </a:solidFill>
            </a:endParaRPr>
          </a:p>
        </p:txBody>
      </p:sp>
      <p:sp>
        <p:nvSpPr>
          <p:cNvPr id="364" name="Google Shape;364;p51"/>
          <p:cNvSpPr txBox="1">
            <a:spLocks noGrp="1"/>
          </p:cNvSpPr>
          <p:nvPr>
            <p:ph type="body" idx="1"/>
          </p:nvPr>
        </p:nvSpPr>
        <p:spPr>
          <a:xfrm>
            <a:off x="4279875" y="2285925"/>
            <a:ext cx="19794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Students graduate program and receive certification(s)</a:t>
            </a:r>
            <a:endParaRPr sz="1200">
              <a:solidFill>
                <a:schemeClr val="dk2"/>
              </a:solidFill>
            </a:endParaRPr>
          </a:p>
        </p:txBody>
      </p:sp>
      <p:cxnSp>
        <p:nvCxnSpPr>
          <p:cNvPr id="365" name="Google Shape;365;p51"/>
          <p:cNvCxnSpPr/>
          <p:nvPr/>
        </p:nvCxnSpPr>
        <p:spPr>
          <a:xfrm rot="10800000">
            <a:off x="8472981" y="2156315"/>
            <a:ext cx="0" cy="837900"/>
          </a:xfrm>
          <a:prstGeom prst="straightConnector1">
            <a:avLst/>
          </a:prstGeom>
          <a:noFill/>
          <a:ln w="9525" cap="flat" cmpd="sng">
            <a:solidFill>
              <a:schemeClr val="dk2"/>
            </a:solidFill>
            <a:prstDash val="solid"/>
            <a:round/>
            <a:headEnd type="none" w="med" len="med"/>
            <a:tailEnd type="oval" w="med" len="med"/>
          </a:ln>
        </p:spPr>
      </p:cxnSp>
      <p:sp>
        <p:nvSpPr>
          <p:cNvPr id="366" name="Google Shape;366;p51"/>
          <p:cNvSpPr txBox="1">
            <a:spLocks noGrp="1"/>
          </p:cNvSpPr>
          <p:nvPr>
            <p:ph type="title"/>
          </p:nvPr>
        </p:nvSpPr>
        <p:spPr>
          <a:xfrm>
            <a:off x="6436650" y="1995900"/>
            <a:ext cx="19794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December 2019</a:t>
            </a:r>
            <a:endParaRPr sz="1800">
              <a:solidFill>
                <a:schemeClr val="dk1"/>
              </a:solidFill>
            </a:endParaRPr>
          </a:p>
        </p:txBody>
      </p:sp>
      <p:sp>
        <p:nvSpPr>
          <p:cNvPr id="367" name="Google Shape;367;p51"/>
          <p:cNvSpPr txBox="1">
            <a:spLocks noGrp="1"/>
          </p:cNvSpPr>
          <p:nvPr>
            <p:ph type="body" idx="1"/>
          </p:nvPr>
        </p:nvSpPr>
        <p:spPr>
          <a:xfrm>
            <a:off x="6602262" y="2285937"/>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Students are off any type of government assistance</a:t>
            </a:r>
            <a:endParaRPr sz="1200">
              <a:solidFill>
                <a:schemeClr val="dk2"/>
              </a:solidFill>
            </a:endParaRPr>
          </a:p>
        </p:txBody>
      </p:sp>
      <p:graphicFrame>
        <p:nvGraphicFramePr>
          <p:cNvPr id="368" name="Google Shape;368;p51"/>
          <p:cNvGraphicFramePr/>
          <p:nvPr/>
        </p:nvGraphicFramePr>
        <p:xfrm>
          <a:off x="323100" y="2983265"/>
          <a:ext cx="3000000" cy="3000000"/>
        </p:xfrm>
        <a:graphic>
          <a:graphicData uri="http://schemas.openxmlformats.org/drawingml/2006/table">
            <a:tbl>
              <a:tblPr>
                <a:noFill/>
                <a:tableStyleId>{0450522D-6D8D-4B1E-95DF-F299A55BE652}</a:tableStyleId>
              </a:tblPr>
              <a:tblGrid>
                <a:gridCol w="710225">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710225">
                  <a:extLst>
                    <a:ext uri="{9D8B030D-6E8A-4147-A177-3AD203B41FA5}">
                      <a16:colId xmlns:a16="http://schemas.microsoft.com/office/drawing/2014/main" val="20003"/>
                    </a:ext>
                  </a:extLst>
                </a:gridCol>
                <a:gridCol w="710225">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710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r>
                        <a:rPr lang="en">
                          <a:solidFill>
                            <a:srgbClr val="FFFFFF"/>
                          </a:solidFill>
                        </a:rPr>
                        <a:t>Jan</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Mar</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Jun</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Sept</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Dec</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cxnSp>
        <p:nvCxnSpPr>
          <p:cNvPr id="369" name="Google Shape;369;p51"/>
          <p:cNvCxnSpPr/>
          <p:nvPr/>
        </p:nvCxnSpPr>
        <p:spPr>
          <a:xfrm>
            <a:off x="6353125" y="3374992"/>
            <a:ext cx="0" cy="837900"/>
          </a:xfrm>
          <a:prstGeom prst="straightConnector1">
            <a:avLst/>
          </a:prstGeom>
          <a:noFill/>
          <a:ln w="9525" cap="flat" cmpd="sng">
            <a:solidFill>
              <a:schemeClr val="dk2"/>
            </a:solidFill>
            <a:prstDash val="solid"/>
            <a:round/>
            <a:headEnd type="none" w="med" len="med"/>
            <a:tailEnd type="oval" w="med" len="med"/>
          </a:ln>
        </p:spPr>
      </p:cxnSp>
      <p:sp>
        <p:nvSpPr>
          <p:cNvPr id="370" name="Google Shape;370;p51"/>
          <p:cNvSpPr txBox="1">
            <a:spLocks noGrp="1"/>
          </p:cNvSpPr>
          <p:nvPr>
            <p:ph type="title"/>
          </p:nvPr>
        </p:nvSpPr>
        <p:spPr>
          <a:xfrm>
            <a:off x="6353125" y="3974750"/>
            <a:ext cx="20349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September 2019</a:t>
            </a:r>
            <a:endParaRPr sz="1800">
              <a:solidFill>
                <a:schemeClr val="dk1"/>
              </a:solidFill>
            </a:endParaRPr>
          </a:p>
        </p:txBody>
      </p:sp>
      <p:sp>
        <p:nvSpPr>
          <p:cNvPr id="371" name="Google Shape;371;p51"/>
          <p:cNvSpPr txBox="1">
            <a:spLocks noGrp="1"/>
          </p:cNvSpPr>
          <p:nvPr>
            <p:ph type="body" idx="1"/>
          </p:nvPr>
        </p:nvSpPr>
        <p:spPr>
          <a:xfrm>
            <a:off x="6353137" y="4264767"/>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Students are fully integrated into the workforce </a:t>
            </a:r>
            <a:endParaRPr sz="12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138800" y="142300"/>
            <a:ext cx="5205300" cy="42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Aims: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100"/>
              <a:t>To effectively highlight the need, benefit, and impact of social investment through IT education for low income women of color in Prince George's County.</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Barries: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The existent gender and racial inequality prevalent in the IT field leads to a stark difference in employability and income levels between privileged groups and marginalized groups. </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Women of color especially come down to the bottom of the heap when it comes to opportunities to be part of the this booming white-collar high-paying tech industry. </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Solution:</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In effort to proposing a solution that would essentially make these jobs accessible to low income women of color through IT Bootcamps in PG County as a sustainable and cost effective way to subsidize government assistance. </a:t>
            </a:r>
            <a:endParaRPr sz="1100"/>
          </a:p>
          <a:p>
            <a:pPr marL="0" lvl="0" indent="0" algn="l" rtl="0">
              <a:spcBef>
                <a:spcPts val="0"/>
              </a:spcBef>
              <a:spcAft>
                <a:spcPts val="0"/>
              </a:spcAft>
              <a:buNone/>
            </a:pPr>
            <a:endParaRPr sz="1200"/>
          </a:p>
        </p:txBody>
      </p:sp>
      <p:pic>
        <p:nvPicPr>
          <p:cNvPr id="106" name="Google Shape;106;p16" descr="The college completion gap: Most students from the highest-income quartile complete college, while only nine percent from the lowest-income quartile earn a college degree."/>
          <p:cNvPicPr preferRelativeResize="0"/>
          <p:nvPr/>
        </p:nvPicPr>
        <p:blipFill>
          <a:blip r:embed="rId3">
            <a:alphaModFix/>
          </a:blip>
          <a:stretch>
            <a:fillRect/>
          </a:stretch>
        </p:blipFill>
        <p:spPr>
          <a:xfrm>
            <a:off x="5299500" y="556625"/>
            <a:ext cx="3844499" cy="4122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2"/>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 in women! </a:t>
            </a:r>
            <a:endParaRPr/>
          </a:p>
        </p:txBody>
      </p:sp>
      <p:pic>
        <p:nvPicPr>
          <p:cNvPr id="377" name="Google Shape;377;p52" descr="Image result for female is the future meaning"/>
          <p:cNvPicPr preferRelativeResize="0"/>
          <p:nvPr/>
        </p:nvPicPr>
        <p:blipFill>
          <a:blip r:embed="rId3">
            <a:alphaModFix/>
          </a:blip>
          <a:stretch>
            <a:fillRect/>
          </a:stretch>
        </p:blipFill>
        <p:spPr>
          <a:xfrm>
            <a:off x="5136050" y="2478225"/>
            <a:ext cx="3374925" cy="2389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12075" y="1044500"/>
            <a:ext cx="7021200" cy="29850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rgbClr val="000000"/>
              </a:buClr>
              <a:buSzPts val="1100"/>
              <a:buFont typeface="Arial"/>
              <a:buNone/>
            </a:pPr>
            <a:r>
              <a:rPr lang="en" sz="1800"/>
              <a:t>Our Project Goals: </a:t>
            </a:r>
            <a:endParaRPr sz="1800"/>
          </a:p>
          <a:p>
            <a:pPr marL="457200" lvl="0" indent="-342900" algn="l" rtl="0">
              <a:lnSpc>
                <a:spcPct val="150000"/>
              </a:lnSpc>
              <a:spcBef>
                <a:spcPts val="0"/>
              </a:spcBef>
              <a:spcAft>
                <a:spcPts val="0"/>
              </a:spcAft>
              <a:buSzPts val="1800"/>
              <a:buChar char="●"/>
            </a:pPr>
            <a:r>
              <a:rPr lang="en" sz="1800" u="sng"/>
              <a:t>Identify</a:t>
            </a:r>
            <a:r>
              <a:rPr lang="en" sz="1800"/>
              <a:t> Maryland’s 24 counties socioeconomic characteristics to highlight the potential of social investment in PG County, </a:t>
            </a:r>
            <a:endParaRPr sz="1800"/>
          </a:p>
          <a:p>
            <a:pPr marL="457200" lvl="0" indent="-342900" algn="l" rtl="0">
              <a:lnSpc>
                <a:spcPct val="150000"/>
              </a:lnSpc>
              <a:spcBef>
                <a:spcPts val="0"/>
              </a:spcBef>
              <a:spcAft>
                <a:spcPts val="0"/>
              </a:spcAft>
              <a:buSzPts val="1800"/>
              <a:buChar char="●"/>
            </a:pPr>
            <a:r>
              <a:rPr lang="en" sz="1800" u="sng"/>
              <a:t>Analyze</a:t>
            </a:r>
            <a:r>
              <a:rPr lang="en" sz="1800"/>
              <a:t> Montgomery County education and tuition assistance program as a point of reference </a:t>
            </a:r>
            <a:endParaRPr sz="1800"/>
          </a:p>
          <a:p>
            <a:pPr marL="457200" lvl="0" indent="-342900" algn="l" rtl="0">
              <a:lnSpc>
                <a:spcPct val="150000"/>
              </a:lnSpc>
              <a:spcBef>
                <a:spcPts val="0"/>
              </a:spcBef>
              <a:spcAft>
                <a:spcPts val="0"/>
              </a:spcAft>
              <a:buSzPts val="1800"/>
              <a:buChar char="●"/>
            </a:pPr>
            <a:r>
              <a:rPr lang="en" sz="1800" u="sng"/>
              <a:t>Examine</a:t>
            </a:r>
            <a:r>
              <a:rPr lang="en" sz="1800"/>
              <a:t> occupations employment, projections, labor force participation, and educational certificates and licenses in IT related fields in order to justify investment in IT education</a:t>
            </a:r>
            <a:endParaRPr sz="1800"/>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this important?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Women of Color are Being Left Out</a:t>
            </a:r>
            <a:endParaRPr/>
          </a:p>
        </p:txBody>
      </p:sp>
      <p:sp>
        <p:nvSpPr>
          <p:cNvPr id="122" name="Google Shape;122;p19"/>
          <p:cNvSpPr txBox="1">
            <a:spLocks noGrp="1"/>
          </p:cNvSpPr>
          <p:nvPr>
            <p:ph type="body" idx="1"/>
          </p:nvPr>
        </p:nvSpPr>
        <p:spPr>
          <a:xfrm>
            <a:off x="729325" y="2078875"/>
            <a:ext cx="3774300" cy="256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It is painfully obvious that women of color are being left out of such a robust, high paying and key labor force. From 2006 to 2010 women of color only made of 35% of the workforce in IT related fields in PG County even tho they make up more than half the population</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r>
              <a:rPr lang="en" sz="1800"/>
              <a:t>The poverty gap is increasing in PG County, especially for women of color. (Frame the problem for the audience. )</a:t>
            </a:r>
            <a:endParaRPr sz="1800"/>
          </a:p>
          <a:p>
            <a:pPr marL="0" lvl="0" indent="0" algn="l" rtl="0">
              <a:spcBef>
                <a:spcPts val="1600"/>
              </a:spcBef>
              <a:spcAft>
                <a:spcPts val="1600"/>
              </a:spcAft>
              <a:buNone/>
            </a:pPr>
            <a:r>
              <a:rPr lang="en" sz="1800"/>
              <a:t>Both men and white women make x% more than the average WOC (Quantify the scope of the problem and connect it to your audience.)</a:t>
            </a:r>
            <a:endParaRPr sz="1800"/>
          </a:p>
        </p:txBody>
      </p:sp>
      <p:cxnSp>
        <p:nvCxnSpPr>
          <p:cNvPr id="123" name="Google Shape;123;p19"/>
          <p:cNvCxnSpPr/>
          <p:nvPr/>
        </p:nvCxnSpPr>
        <p:spPr>
          <a:xfrm rot="10800000">
            <a:off x="498450" y="4708350"/>
            <a:ext cx="8147100" cy="0"/>
          </a:xfrm>
          <a:prstGeom prst="straightConnector1">
            <a:avLst/>
          </a:prstGeom>
          <a:noFill/>
          <a:ln w="19050" cap="flat" cmpd="sng">
            <a:solidFill>
              <a:schemeClr val="dk1"/>
            </a:solidFill>
            <a:prstDash val="dot"/>
            <a:round/>
            <a:headEnd type="none" w="med" len="med"/>
            <a:tailEnd type="none" w="med" len="med"/>
          </a:ln>
        </p:spPr>
      </p:cxnSp>
      <p:pic>
        <p:nvPicPr>
          <p:cNvPr id="124" name="Google Shape;124;p19" title="Chart"/>
          <p:cNvPicPr preferRelativeResize="0"/>
          <p:nvPr/>
        </p:nvPicPr>
        <p:blipFill>
          <a:blip r:embed="rId3">
            <a:alphaModFix/>
          </a:blip>
          <a:stretch>
            <a:fillRect/>
          </a:stretch>
        </p:blipFill>
        <p:spPr>
          <a:xfrm>
            <a:off x="4656025" y="1853850"/>
            <a:ext cx="4335574" cy="26784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Who should care?</a:t>
            </a:r>
            <a:endParaRPr/>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Stakeholders</a:t>
            </a:r>
            <a:endParaRPr/>
          </a:p>
        </p:txBody>
      </p:sp>
      <p:sp>
        <p:nvSpPr>
          <p:cNvPr id="135" name="Google Shape;135;p21"/>
          <p:cNvSpPr txBox="1">
            <a:spLocks noGrp="1"/>
          </p:cNvSpPr>
          <p:nvPr>
            <p:ph type="body" idx="1"/>
          </p:nvPr>
        </p:nvSpPr>
        <p:spPr>
          <a:xfrm>
            <a:off x="729450" y="1889000"/>
            <a:ext cx="7688700" cy="27912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a:t>Federal Government </a:t>
            </a:r>
            <a:endParaRPr sz="1400"/>
          </a:p>
          <a:p>
            <a:pPr marL="457200" lvl="0" indent="-317500" algn="l" rtl="0">
              <a:lnSpc>
                <a:spcPct val="150000"/>
              </a:lnSpc>
              <a:spcBef>
                <a:spcPts val="0"/>
              </a:spcBef>
              <a:spcAft>
                <a:spcPts val="0"/>
              </a:spcAft>
              <a:buSzPts val="1400"/>
              <a:buChar char="●"/>
            </a:pPr>
            <a:r>
              <a:rPr lang="en" sz="1400"/>
              <a:t>Local &amp; National Businesses with Tech Needs</a:t>
            </a:r>
            <a:endParaRPr sz="1400"/>
          </a:p>
          <a:p>
            <a:pPr marL="457200" lvl="0" indent="-317500" algn="l" rtl="0">
              <a:lnSpc>
                <a:spcPct val="150000"/>
              </a:lnSpc>
              <a:spcBef>
                <a:spcPts val="0"/>
              </a:spcBef>
              <a:spcAft>
                <a:spcPts val="0"/>
              </a:spcAft>
              <a:buSzPts val="1400"/>
              <a:buChar char="●"/>
            </a:pPr>
            <a:r>
              <a:rPr lang="en" sz="1400"/>
              <a:t>Local &amp; National Nonprofits </a:t>
            </a:r>
            <a:endParaRPr sz="1400"/>
          </a:p>
          <a:p>
            <a:pPr marL="457200" lvl="0" indent="-317500" algn="l" rtl="0">
              <a:lnSpc>
                <a:spcPct val="150000"/>
              </a:lnSpc>
              <a:spcBef>
                <a:spcPts val="0"/>
              </a:spcBef>
              <a:spcAft>
                <a:spcPts val="0"/>
              </a:spcAft>
              <a:buSzPts val="1400"/>
              <a:buChar char="●"/>
            </a:pPr>
            <a:r>
              <a:rPr lang="en" sz="1400"/>
              <a:t>Local &amp; State Government Officials </a:t>
            </a:r>
            <a:endParaRPr sz="1400"/>
          </a:p>
          <a:p>
            <a:pPr marL="457200" lvl="0" indent="-317500" algn="l" rtl="0">
              <a:lnSpc>
                <a:spcPct val="150000"/>
              </a:lnSpc>
              <a:spcBef>
                <a:spcPts val="0"/>
              </a:spcBef>
              <a:spcAft>
                <a:spcPts val="0"/>
              </a:spcAft>
              <a:buSzPts val="1400"/>
              <a:buChar char="●"/>
            </a:pPr>
            <a:r>
              <a:rPr lang="en" sz="1400"/>
              <a:t>Local Low-Income Residents</a:t>
            </a:r>
            <a:endParaRPr sz="1400"/>
          </a:p>
          <a:p>
            <a:pPr marL="457200" lvl="0" indent="-317500" algn="l" rtl="0">
              <a:lnSpc>
                <a:spcPct val="150000"/>
              </a:lnSpc>
              <a:spcBef>
                <a:spcPts val="0"/>
              </a:spcBef>
              <a:spcAft>
                <a:spcPts val="0"/>
              </a:spcAft>
              <a:buSzPts val="1400"/>
              <a:buChar char="●"/>
            </a:pPr>
            <a:r>
              <a:rPr lang="en" sz="1400"/>
              <a:t>Maryland State Government </a:t>
            </a:r>
            <a:endParaRPr sz="1400"/>
          </a:p>
          <a:p>
            <a:pPr marL="457200" lvl="0" indent="-317500" algn="l" rtl="0">
              <a:lnSpc>
                <a:spcPct val="150000"/>
              </a:lnSpc>
              <a:spcBef>
                <a:spcPts val="0"/>
              </a:spcBef>
              <a:spcAft>
                <a:spcPts val="0"/>
              </a:spcAft>
              <a:buSzPts val="1400"/>
              <a:buChar char="●"/>
            </a:pPr>
            <a:r>
              <a:rPr lang="en" sz="1400"/>
              <a:t>Prince George’s County</a:t>
            </a:r>
            <a:endParaRPr sz="1400"/>
          </a:p>
          <a:p>
            <a:pPr marL="457200" lvl="0" indent="-317500" algn="l" rtl="0">
              <a:lnSpc>
                <a:spcPct val="150000"/>
              </a:lnSpc>
              <a:spcBef>
                <a:spcPts val="0"/>
              </a:spcBef>
              <a:spcAft>
                <a:spcPts val="0"/>
              </a:spcAft>
              <a:buSzPts val="1400"/>
              <a:buChar char="●"/>
            </a:pPr>
            <a:r>
              <a:rPr lang="en" sz="1400"/>
              <a:t>The City of College Park</a:t>
            </a:r>
            <a:endParaRPr sz="140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3290</Words>
  <Application>Microsoft Office PowerPoint</Application>
  <PresentationFormat>On-screen Show (16:9)</PresentationFormat>
  <Paragraphs>1508</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Lato</vt:lpstr>
      <vt:lpstr>Times New Roman</vt:lpstr>
      <vt:lpstr>Roboto</vt:lpstr>
      <vt:lpstr>Raleway</vt:lpstr>
      <vt:lpstr>Arial</vt:lpstr>
      <vt:lpstr>Streamline</vt:lpstr>
      <vt:lpstr>Social Investment in Prince George County Through IT Bootcamps for Low Income Women Of Color  </vt:lpstr>
      <vt:lpstr>Social Investment</vt:lpstr>
      <vt:lpstr>With the high demand for a diverse and inclusive technical workforce, how can local and state government increase the quality of life and/or socioeconomic status for women of color though strategic partnerships (I.e. grants, scholarships, stipends) with coding boot camps in the Washington metro area? </vt:lpstr>
      <vt:lpstr>Aims:  To effectively highlight the need, benefit, and impact of social investment through IT education for low income women of color in Prince George's County.  Barries:  The existent gender and racial inequality prevalent in the IT field leads to a stark difference in employability and income levels between privileged groups and marginalized groups.   Women of color especially come down to the bottom of the heap when it comes to opportunities to be part of the this booming white-collar high-paying tech industry.    Solution:  In effort to proposing a solution that would essentially make these jobs accessible to low income women of color through IT Bootcamps in PG County as a sustainable and cost effective way to subsidize government assistance.  </vt:lpstr>
      <vt:lpstr>Our Project Goals:  Identify Maryland’s 24 counties socioeconomic characteristics to highlight the potential of social investment in PG County,  Analyze Montgomery County education and tuition assistance program as a point of reference  Examine occupations employment, projections, labor force participation, and educational certificates and licenses in IT related fields in order to justify investment in IT education </vt:lpstr>
      <vt:lpstr>Why is this important?</vt:lpstr>
      <vt:lpstr>Women of Color are Being Left Out</vt:lpstr>
      <vt:lpstr>Who should care? </vt:lpstr>
      <vt:lpstr>Stakeholders</vt:lpstr>
      <vt:lpstr>Answer the “who” question   </vt:lpstr>
      <vt:lpstr>Revature’s Bootcamp Model </vt:lpstr>
      <vt:lpstr>Where the data come from  </vt:lpstr>
      <vt:lpstr>Maryland Department of Planning </vt:lpstr>
      <vt:lpstr>Montgomery County</vt:lpstr>
      <vt:lpstr>Bureau of Labor Statistics</vt:lpstr>
      <vt:lpstr>Explore the Raw Data </vt:lpstr>
      <vt:lpstr>Data Cleaning </vt:lpstr>
      <vt:lpstr>How we used the data </vt:lpstr>
      <vt:lpstr>Identified</vt:lpstr>
      <vt:lpstr>Analyzed </vt:lpstr>
      <vt:lpstr>Examined</vt:lpstr>
      <vt:lpstr>Interpretation of the data </vt:lpstr>
      <vt:lpstr>Maryland Department of Planning</vt:lpstr>
      <vt:lpstr>Maryland Department of Planning</vt:lpstr>
      <vt:lpstr>Maryland Department of Planning</vt:lpstr>
      <vt:lpstr>Maryland Department of Planning</vt:lpstr>
      <vt:lpstr>Cost of non-IT courses vs IT courses </vt:lpstr>
      <vt:lpstr>IT Related Courses Taken Through MoCo Ed &amp; Tuitions Assistance Program in 2018</vt:lpstr>
      <vt:lpstr>National Median Wage of IT related fields  </vt:lpstr>
      <vt:lpstr>Average Annual Occupational Openings from 2016-2026 </vt:lpstr>
      <vt:lpstr>Projected Employment In 2026 By Occupation </vt:lpstr>
      <vt:lpstr>Median Annual Wage In 2017 For Top 30st Fastest Growing Occupations</vt:lpstr>
      <vt:lpstr>Projected Employment Increase For The Top 30 Fastest Growing Occupations In 2026 </vt:lpstr>
      <vt:lpstr> PG County’s Investment in Welfare Reform-Work Opportunities </vt:lpstr>
      <vt:lpstr> PG County’s Investment in Welfare Reform-Work Opportunities </vt:lpstr>
      <vt:lpstr>What decisions should be made based on our analysis? </vt:lpstr>
      <vt:lpstr>The solution</vt:lpstr>
      <vt:lpstr>PG County, College Park, and the MD State government can sustainably invest in short term education for WOC that would decrease the need for social dependency from the government ,effectively increasing the standard of living as well of quality of life for the whole DMV region </vt:lpstr>
      <vt:lpstr>Potential Bootcamp Timeline   </vt:lpstr>
      <vt:lpstr>Invest in women!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Investment in Prince George County Through IT Bootcamps for Low Income Women Of Color  </dc:title>
  <dc:creator>Dan Yang</dc:creator>
  <cp:lastModifiedBy>Dan Yang</cp:lastModifiedBy>
  <cp:revision>1</cp:revision>
  <dcterms:modified xsi:type="dcterms:W3CDTF">2018-12-14T20:32:33Z</dcterms:modified>
</cp:coreProperties>
</file>